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57" r:id="rId4"/>
    <p:sldId id="267" r:id="rId5"/>
    <p:sldId id="276" r:id="rId6"/>
    <p:sldId id="270" r:id="rId7"/>
    <p:sldId id="281" r:id="rId8"/>
    <p:sldId id="271" r:id="rId9"/>
    <p:sldId id="263" r:id="rId10"/>
    <p:sldId id="262" r:id="rId11"/>
    <p:sldId id="264" r:id="rId12"/>
    <p:sldId id="265" r:id="rId13"/>
    <p:sldId id="282" r:id="rId14"/>
    <p:sldId id="274" r:id="rId15"/>
    <p:sldId id="280" r:id="rId16"/>
    <p:sldId id="283" r:id="rId17"/>
    <p:sldId id="259" r:id="rId18"/>
    <p:sldId id="277" r:id="rId19"/>
    <p:sldId id="258" r:id="rId20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0DE"/>
    <a:srgbClr val="2126FF"/>
    <a:srgbClr val="3333CC"/>
    <a:srgbClr val="CC0000"/>
    <a:srgbClr val="FFFFCD"/>
    <a:srgbClr val="7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8" autoAdjust="0"/>
    <p:restoredTop sz="64029" autoAdjust="0"/>
  </p:normalViewPr>
  <p:slideViewPr>
    <p:cSldViewPr snapToGrid="0">
      <p:cViewPr varScale="1">
        <p:scale>
          <a:sx n="52" d="100"/>
          <a:sy n="52" d="100"/>
        </p:scale>
        <p:origin x="169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72A13D7-3696-4A79-9B96-28AFB2260EAD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ED57CC-8295-4AED-B127-60B520F5B0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94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1B3B311-BB78-4E27-90B8-ADF0CA2F0C56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143DE5D-74DF-4D7B-9C91-DABB14B02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8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5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465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91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9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712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231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45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179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932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486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9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38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5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15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04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89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37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4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DE5D-74DF-4D7B-9C91-DABB14B02A3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83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8E06-6091-4052-96F1-062BFD2CB316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24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051-679C-46A0-8423-746489D6BD98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79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2493-6811-40FC-8D5C-074A8B764C09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55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E0C4-33FA-450F-8674-F981C3051503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02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20CD-5D47-4020-8A3F-90D641B9E057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C797-6DB0-42E9-8A69-C1B84B571B2D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89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46B-22F0-4A2A-8642-D3BB3DF693BC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4296-4D11-4D12-B81D-A3387D6E0BE1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51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F566-32E1-45BA-B3D3-8114A435A206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04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366-EED7-4192-826E-7BEEA35AA2F5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15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FE37-6B7A-4B3A-97FC-F949018374E3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50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60B54-9018-46EE-BEE9-43CA0D3564F1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540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1EBB37E6-95A3-4A8D-9869-5CA1DAD1EB8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6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 descr="IMG-3102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7" r="6091" b="1260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1633" y="1041400"/>
            <a:ext cx="10608733" cy="23876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International exchange between Thai and Japanese students </a:t>
            </a:r>
            <a:br>
              <a:rPr lang="en-US" altLang="ja-JP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as a part of an environmental research project</a:t>
            </a:r>
            <a:br>
              <a:rPr lang="en-US" altLang="ja-JP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1633" y="3642519"/>
            <a:ext cx="10329333" cy="1655762"/>
          </a:xfrm>
        </p:spPr>
        <p:txBody>
          <a:bodyPr>
            <a:normAutofit/>
          </a:bodyPr>
          <a:lstStyle/>
          <a:p>
            <a:r>
              <a:rPr lang="en-US" altLang="ja-JP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T.Masuzaki</a:t>
            </a:r>
            <a:r>
              <a:rPr lang="en-US" altLang="ja-JP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*,a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, S. </a:t>
            </a:r>
            <a:r>
              <a:rPr lang="en-US" altLang="ja-JP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Prainetr</a:t>
            </a:r>
            <a:r>
              <a:rPr lang="en-US" altLang="ja-JP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, N. </a:t>
            </a:r>
            <a:r>
              <a:rPr lang="en-US" altLang="ja-JP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Prainetr</a:t>
            </a:r>
            <a:r>
              <a:rPr lang="en-US" altLang="ja-JP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b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, T.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, Ito</a:t>
            </a:r>
            <a:r>
              <a:rPr lang="en-US" altLang="ja-JP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a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 T. </a:t>
            </a:r>
            <a:r>
              <a:rPr lang="en-US" altLang="ja-JP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Makiyama</a:t>
            </a:r>
            <a:r>
              <a:rPr lang="en-US" altLang="ja-JP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a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and G. DAVAA</a:t>
            </a:r>
            <a:r>
              <a:rPr lang="en-US" altLang="ja-JP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a</a:t>
            </a:r>
            <a:endParaRPr lang="en-US" altLang="ja-JP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en-US" altLang="ja-JP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National Institute of Technology (KOSEN), </a:t>
            </a:r>
            <a:r>
              <a:rPr lang="en-US" altLang="ja-JP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Yuge</a:t>
            </a:r>
            <a:r>
              <a:rPr lang="en-US" altLang="ja-JP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College, Ehime, Japan</a:t>
            </a:r>
            <a:endParaRPr lang="ja-JP" altLang="ja-JP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r>
              <a:rPr lang="en-US" altLang="ja-JP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Nakhon </a:t>
            </a:r>
            <a:r>
              <a:rPr lang="en-US" altLang="ja-JP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Phanom</a:t>
            </a:r>
            <a:r>
              <a:rPr lang="en-US" altLang="ja-JP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University, Nakhon </a:t>
            </a:r>
            <a:r>
              <a:rPr lang="en-US" altLang="ja-JP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Phanom</a:t>
            </a:r>
            <a:r>
              <a:rPr lang="en-US" altLang="ja-JP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, Thailand</a:t>
            </a:r>
            <a:endParaRPr lang="ja-JP" altLang="ja-JP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" y="56131"/>
            <a:ext cx="593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ISATE2023, </a:t>
            </a:r>
            <a:r>
              <a:rPr lang="fi-FI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2023-09-13, 09:40– (Asia/Tokyo), Terrsa Hall B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0133" y="6444139"/>
            <a:ext cx="1087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16th International Symposium on Advances in Technology Education 12-15 September 2023, Matsue City, Japan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8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ja-JP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Development of environmental research boat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94" y="3429000"/>
            <a:ext cx="4690611" cy="3118757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64" y="3429000"/>
            <a:ext cx="4690610" cy="3118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121795" y="1613118"/>
            <a:ext cx="10020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Teachers and students from </a:t>
            </a:r>
            <a:r>
              <a:rPr lang="en-US" altLang="ja-JP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Yuge</a:t>
            </a:r>
            <a:r>
              <a:rPr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college and NPU are collaborating to develop an auto-navigating environmental research boat. </a:t>
            </a:r>
            <a:r>
              <a:rPr kumimoji="1"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</a:rPr>
              <a:t> The environmental research boat was used to conduct a river bottom survey of the Mekong River.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5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Development of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Nursing Equipment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383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developed a massage pillow for pregnant women and  an equipment for foot injuries.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officeArt object" descr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626635" y="2867674"/>
            <a:ext cx="4440057" cy="3324136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6709190" y="6225055"/>
            <a:ext cx="424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for foot injuries(2019)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91965" y="6222410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Maternity pillow(2016)</a:t>
            </a:r>
            <a:endParaRPr kumimoji="1" lang="ja-JP" altLang="en-US" sz="2000" dirty="0"/>
          </a:p>
        </p:txBody>
      </p:sp>
      <p:pic>
        <p:nvPicPr>
          <p:cNvPr id="9" name="コンテンツ プレースホルダー 4">
            <a:extLst>
              <a:ext uri="{FF2B5EF4-FFF2-40B4-BE49-F238E27FC236}">
                <a16:creationId xmlns:a16="http://schemas.microsoft.com/office/drawing/2014/main" id="{E23A8792-1472-21C8-F90F-23B52A008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64" y="2852827"/>
            <a:ext cx="4431181" cy="3324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D7F201E-2AA2-6674-759F-6B1E0BBDAD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7"/>
          <a:stretch/>
        </p:blipFill>
        <p:spPr>
          <a:xfrm>
            <a:off x="6327462" y="2673095"/>
            <a:ext cx="4822184" cy="29800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24B65B1-A879-CC7B-DE8E-A00E5846A1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2"/>
          <a:stretch/>
        </p:blipFill>
        <p:spPr>
          <a:xfrm>
            <a:off x="1337315" y="2682871"/>
            <a:ext cx="4822184" cy="297024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008B4C-F58D-190D-EE27-7D8E3DEDCE72}"/>
              </a:ext>
            </a:extLst>
          </p:cNvPr>
          <p:cNvSpPr txBox="1"/>
          <p:nvPr/>
        </p:nvSpPr>
        <p:spPr>
          <a:xfrm>
            <a:off x="838199" y="5655350"/>
            <a:ext cx="10642600" cy="954107"/>
          </a:xfrm>
          <a:prstGeom prst="rect">
            <a:avLst/>
          </a:prstGeom>
          <a:solidFill>
            <a:schemeClr val="bg1"/>
          </a:solidFill>
          <a:ln>
            <a:solidFill>
              <a:srgbClr val="212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students developed both the hardware and software for the tasks proposed by the nursing students.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2F182D3-C38E-35DF-072F-C7EE92065E74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8672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ja-JP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Our latest project in 2022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38200" y="1690688"/>
            <a:ext cx="110138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93390" y="5841971"/>
            <a:ext cx="292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</a:rPr>
              <a:t>Discussion </a:t>
            </a:r>
            <a:r>
              <a:rPr lang="en-US" altLang="ja-JP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</a:rPr>
              <a:t>on the System</a:t>
            </a:r>
            <a:endParaRPr kumimoji="1" lang="ja-JP" altLang="en-US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0AB211-48D3-DD87-75BF-49E34453F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" y="2793147"/>
            <a:ext cx="4144063" cy="310804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703749-F374-AAEE-817A-037DC348F386}"/>
              </a:ext>
            </a:extLst>
          </p:cNvPr>
          <p:cNvSpPr txBox="1"/>
          <p:nvPr/>
        </p:nvSpPr>
        <p:spPr>
          <a:xfrm>
            <a:off x="5486400" y="2711675"/>
            <a:ext cx="59861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2000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ja-JP" altLang="en-US" sz="2800" b="1" dirty="0">
                <a:solidFill>
                  <a:srgbClr val="2000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>
                <a:solidFill>
                  <a:srgbClr val="2000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sz="2800" b="1" dirty="0">
                <a:solidFill>
                  <a:srgbClr val="2000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>
                <a:solidFill>
                  <a:srgbClr val="2000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ja-JP" altLang="en-US" sz="2800" b="1" dirty="0">
                <a:solidFill>
                  <a:srgbClr val="2000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>
                <a:solidFill>
                  <a:srgbClr val="2000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kumimoji="1" lang="en-US" altLang="ja-JP" sz="2800" b="1" dirty="0">
              <a:solidFill>
                <a:srgbClr val="2000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 Each School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on the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Water Supply and Survey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Survey in the Mekong River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Presentation of Results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67EC53-8D54-F186-48AE-86F61A02F4FB}"/>
              </a:ext>
            </a:extLst>
          </p:cNvPr>
          <p:cNvSpPr txBox="1"/>
          <p:nvPr/>
        </p:nvSpPr>
        <p:spPr>
          <a:xfrm>
            <a:off x="900534" y="1638985"/>
            <a:ext cx="10390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students were asked to discuss and develop their own water quality survey system and research on the Mekong River.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8265D3-5E31-089A-2E21-75F5A058A1B2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6149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3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794BD8E-5D8B-9086-BBD9-7F60CC54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45A5059C-DE8D-247B-68BE-5E48E50C2D67}"/>
              </a:ext>
            </a:extLst>
          </p:cNvPr>
          <p:cNvSpPr txBox="1">
            <a:spLocks/>
          </p:cNvSpPr>
          <p:nvPr/>
        </p:nvSpPr>
        <p:spPr>
          <a:xfrm>
            <a:off x="448055" y="685800"/>
            <a:ext cx="4022345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endParaRPr lang="ja-JP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1BAE082-79F3-A966-A067-874F8E2E423A}"/>
              </a:ext>
            </a:extLst>
          </p:cNvPr>
          <p:cNvSpPr txBox="1">
            <a:spLocks/>
          </p:cNvSpPr>
          <p:nvPr/>
        </p:nvSpPr>
        <p:spPr>
          <a:xfrm>
            <a:off x="323407" y="2258837"/>
            <a:ext cx="7211452" cy="39227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 Students developed the device using English, gestures, and communication through a smartphone app.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 Students developed two systems using a microcomputers (Arduino) 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en-US" sz="3200"/>
              <a:t>pH Survey System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en-US" sz="3200"/>
              <a:t>Water Supply System</a:t>
            </a:r>
            <a:endParaRPr lang="en-US" sz="18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4CDAB0D-578E-E7D0-402F-2CF49B718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04" y="429076"/>
            <a:ext cx="3616079" cy="271205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3D6C57-9FD8-60FA-84AC-2C1E81F0E013}"/>
              </a:ext>
            </a:extLst>
          </p:cNvPr>
          <p:cNvSpPr txBox="1"/>
          <p:nvPr/>
        </p:nvSpPr>
        <p:spPr>
          <a:xfrm>
            <a:off x="8248131" y="3141135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</a:rPr>
              <a:t>pH</a:t>
            </a:r>
            <a:r>
              <a:rPr kumimoji="1" lang="en-US" altLang="ja-JP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</a:rPr>
              <a:t> Survey System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2DA4F23-7167-8AEB-E3ED-EA6634925784}"/>
              </a:ext>
            </a:extLst>
          </p:cNvPr>
          <p:cNvSpPr txBox="1"/>
          <p:nvPr/>
        </p:nvSpPr>
        <p:spPr>
          <a:xfrm>
            <a:off x="8079591" y="6303699"/>
            <a:ext cx="254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System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76FE3D5-F8B6-62D3-6D1C-10436C6E3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235" y="3600838"/>
            <a:ext cx="3617847" cy="2712060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2165200-E910-D5EC-953E-6BC75B5315A3}"/>
              </a:ext>
            </a:extLst>
          </p:cNvPr>
          <p:cNvCxnSpPr/>
          <p:nvPr/>
        </p:nvCxnSpPr>
        <p:spPr>
          <a:xfrm>
            <a:off x="448055" y="1625601"/>
            <a:ext cx="3886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00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Experiment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096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sampled water from the Mekong River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studied its quality using analog methods and the system we developed.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items investigated were pH, chemical Oxygen Demand, Iron, Total Hardness, Nitrite, and E. coli.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9C6D73-5973-40FF-B88A-6413976E416B}"/>
              </a:ext>
            </a:extLst>
          </p:cNvPr>
          <p:cNvSpPr txBox="1"/>
          <p:nvPr/>
        </p:nvSpPr>
        <p:spPr>
          <a:xfrm>
            <a:off x="966008" y="6092765"/>
            <a:ext cx="3595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Mekong River Water Sampling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C0A1AA-B3D5-2300-11D5-C3E49F0C5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80" y="3591189"/>
            <a:ext cx="3254023" cy="24405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9C2E2DC-D412-5582-BAA7-5F093EF6E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57" y="3591189"/>
            <a:ext cx="3254023" cy="244051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C916AE8-9329-D540-00BD-36E9A11EB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1" y="3591189"/>
            <a:ext cx="3254023" cy="24405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51904F-1EF8-DB42-6A18-12A81F843DF5}"/>
              </a:ext>
            </a:extLst>
          </p:cNvPr>
          <p:cNvSpPr txBox="1"/>
          <p:nvPr/>
        </p:nvSpPr>
        <p:spPr>
          <a:xfrm>
            <a:off x="6613375" y="6092765"/>
            <a:ext cx="260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Water-Quality Survey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574D94C-5D80-9101-8A41-9EC17E723D11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6504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5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153882-0B1F-E02C-6D33-A5B7DDF8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Results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043EC58-5775-F5D4-1B73-8D51C6EAA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07" y="2753751"/>
            <a:ext cx="4301065" cy="3225799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4DA343-2713-3BAE-A6DF-163683EB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0939FB-5EE8-3F4F-B318-428B10D5D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2753750"/>
            <a:ext cx="4301065" cy="3225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DCFB0E-DB0F-6B3D-E65E-FDD3CE5E1D8B}"/>
              </a:ext>
            </a:extLst>
          </p:cNvPr>
          <p:cNvSpPr txBox="1"/>
          <p:nvPr/>
        </p:nvSpPr>
        <p:spPr>
          <a:xfrm>
            <a:off x="1523738" y="5979549"/>
            <a:ext cx="3339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among students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2C626E-A172-5464-9440-46067E28552D}"/>
              </a:ext>
            </a:extLst>
          </p:cNvPr>
          <p:cNvSpPr txBox="1"/>
          <p:nvPr/>
        </p:nvSpPr>
        <p:spPr>
          <a:xfrm>
            <a:off x="6882820" y="5979549"/>
            <a:ext cx="3405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to NPU teachers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52269EB-35E1-82D5-64F5-668D152ACBFD}"/>
              </a:ext>
            </a:extLst>
          </p:cNvPr>
          <p:cNvSpPr txBox="1">
            <a:spLocks/>
          </p:cNvSpPr>
          <p:nvPr/>
        </p:nvSpPr>
        <p:spPr>
          <a:xfrm>
            <a:off x="838200" y="1609635"/>
            <a:ext cx="10515600" cy="96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summarized the project results and first presented them to each other. Then they also presented to the teachers at NPU.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EFF140B-B5F7-5F45-C4ED-09A95D2889FA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5624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8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C934A1-4AE2-62E1-0EC0-1A6EC2D8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9D9F701-46E1-8F02-855F-CFE178A09DD5}"/>
              </a:ext>
            </a:extLst>
          </p:cNvPr>
          <p:cNvSpPr txBox="1">
            <a:spLocks/>
          </p:cNvSpPr>
          <p:nvPr/>
        </p:nvSpPr>
        <p:spPr>
          <a:xfrm>
            <a:off x="448055" y="464122"/>
            <a:ext cx="2329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Cultural Exchange</a:t>
            </a:r>
            <a:endParaRPr lang="ja-JP" altLang="en-US" sz="3600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52FAEBD-5B28-8CAB-9CAB-4723E8BB751F}"/>
              </a:ext>
            </a:extLst>
          </p:cNvPr>
          <p:cNvSpPr txBox="1">
            <a:spLocks/>
          </p:cNvSpPr>
          <p:nvPr/>
        </p:nvSpPr>
        <p:spPr>
          <a:xfrm>
            <a:off x="448055" y="2258568"/>
            <a:ext cx="3488615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 We toured NPU’s facilities and ate Thai food with NPU students.</a:t>
            </a:r>
            <a:r>
              <a:rPr lang="en-US" altLang="ja-JP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We also visited temples and historical sites in Thailand.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A2194C-ADA0-0F6B-DBCC-9710E1680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23" y="1126903"/>
            <a:ext cx="5601096" cy="4199876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BC83679-EF00-E74D-BF53-B50768DA2F4C}"/>
              </a:ext>
            </a:extLst>
          </p:cNvPr>
          <p:cNvCxnSpPr>
            <a:cxnSpLocks/>
          </p:cNvCxnSpPr>
          <p:nvPr/>
        </p:nvCxnSpPr>
        <p:spPr>
          <a:xfrm>
            <a:off x="448055" y="1625601"/>
            <a:ext cx="23290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5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3464" y="1690688"/>
            <a:ext cx="6082669" cy="46656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altLang="ja-JP" sz="1800" dirty="0"/>
              <a:t>Able to take the initiative in finding issues that need to be addressed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/>
              <a:t>Able to reach out to peers and take action to improve problems together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/>
              <a:t>Think about the solution process for an issue and execute it in a planned manner	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>
                <a:solidFill>
                  <a:srgbClr val="FF0000"/>
                </a:solidFill>
              </a:rPr>
              <a:t>Able to take a leadership role in different places and within one's own cultural background	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>
                <a:solidFill>
                  <a:srgbClr val="FF0000"/>
                </a:solidFill>
              </a:rPr>
              <a:t>Able to actively communicate the meaning of a foreign language, even if it is inadequate	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/>
              <a:t>Understand and accept people who have different faiths and cultural backgrounds from their own	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/>
              <a:t>Have a strong motivation to study their area of expertise	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/>
              <a:t>There is motivation to study linguistics	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1800" dirty="0"/>
              <a:t>Have a clear idea of the future direction and career path</a:t>
            </a:r>
            <a:endParaRPr lang="ja-JP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officeArt object" descr="図 1">
            <a:extLst>
              <a:ext uri="{FF2B5EF4-FFF2-40B4-BE49-F238E27FC236}">
                <a16:creationId xmlns:a16="http://schemas.microsoft.com/office/drawing/2014/main" id="{154C4D2C-DC74-0ACC-C08C-677BC0C6AA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96474" y="1642268"/>
            <a:ext cx="5462062" cy="45045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FC27FB5-759D-FA5B-34F3-FF0ADA9FB6F9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5353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7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2365" y="544512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projects were supported by the Japan Student Services Organization (JASSO) Student Exchange Support Program and </a:t>
            </a:r>
            <a:r>
              <a:rPr lang="en-US" altLang="ja-JP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Yuge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Fund for Advancement of Science and Technology. </a:t>
            </a:r>
          </a:p>
          <a:p>
            <a:pPr marL="0" indent="0">
              <a:buNone/>
            </a:pPr>
            <a:endParaRPr lang="en-US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project was made possible through the generous cooperation of Nakhon </a:t>
            </a:r>
            <a:r>
              <a:rPr lang="en-US" altLang="ja-JP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Phanom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University.</a:t>
            </a:r>
          </a:p>
          <a:p>
            <a:pPr marL="0" indent="0">
              <a:buNone/>
            </a:pPr>
            <a:endParaRPr lang="ja-JP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67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summarize the results of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Yuge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and NPU's short-term study .</a:t>
            </a:r>
          </a:p>
          <a:p>
            <a:pPr lvl="1">
              <a:buClr>
                <a:srgbClr val="2126FF"/>
              </a:buClr>
              <a:buFont typeface="Wingdings" panose="05000000000000000000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environmental research boat and water-quality survey system.</a:t>
            </a:r>
          </a:p>
          <a:p>
            <a:pPr lvl="1">
              <a:buClr>
                <a:srgbClr val="2126FF"/>
              </a:buClr>
              <a:buFont typeface="Wingdings" panose="05000000000000000000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exchange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Thai and Japanese students were able to understand the culture of their respective countries and gain motivation to become international engineers who can apply the skills they have learned.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18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6691BE8-93DE-5BF5-AF0D-91B1CEFB7668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24745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6541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of Our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Interacted departments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exchange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of Our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Mekong River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</a:p>
          <a:p>
            <a:pPr lvl="1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research boat</a:t>
            </a:r>
          </a:p>
          <a:p>
            <a:pPr lvl="1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Equipment</a:t>
            </a:r>
          </a:p>
          <a:p>
            <a:pPr lvl="1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Water-quality survey</a:t>
            </a:r>
          </a:p>
          <a:p>
            <a:pPr marL="514350" indent="-514350">
              <a:buFont typeface="+mj-lt"/>
              <a:buAutoNum type="arabicPeriod" startAt="7"/>
            </a:pP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exchange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514350" indent="-514350">
              <a:buFont typeface="+mj-lt"/>
              <a:buAutoNum type="arabicPeriod" startAt="7"/>
            </a:pP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7CFCE5C-E765-9162-D9FA-69D4551F3277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1814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0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National Institute of Technology(KOSEN), </a:t>
            </a:r>
            <a:r>
              <a:rPr lang="en-US" altLang="ja-JP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Yuge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College and Nakhon </a:t>
            </a:r>
            <a:r>
              <a:rPr lang="en-US" altLang="ja-JP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Phanom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University (NPU) are international exchange partner schools, and regularly conduct short-term study abroad programs.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9717" y="2954851"/>
            <a:ext cx="52540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2126FF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Purpose</a:t>
            </a:r>
          </a:p>
          <a:p>
            <a:r>
              <a:rPr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We educate international engineers through collaborative research on Mekong River.</a:t>
            </a:r>
            <a:endParaRPr lang="ja-JP" alt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5816FE7-A230-1F5E-A67A-AF89BEEA3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2" b="13962"/>
          <a:stretch/>
        </p:blipFill>
        <p:spPr bwMode="auto">
          <a:xfrm>
            <a:off x="501544" y="3132243"/>
            <a:ext cx="5465445" cy="2659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443E97F-E2DF-94D9-DD31-B2854725A129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3084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2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Features of our schools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3029" y="14548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schools are facing the waterside.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arious studies are being conducted to take advantage of these locations.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officeArt object" descr="https://lh5.googleusercontent.com/-9qJjJOfUnJ4/Ui_ko8Gh6KI/AAAAAAAAFHg/98ro-F_-Iqo/w934-h668-no/00100091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0" y="2512772"/>
            <a:ext cx="5748713" cy="3694668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6" name="officeArt object" descr="IMG-3102">
            <a:extLst>
              <a:ext uri="{FF2B5EF4-FFF2-40B4-BE49-F238E27FC236}">
                <a16:creationId xmlns:a16="http://schemas.microsoft.com/office/drawing/2014/main" id="{7CBB1899-B6F1-47BC-9061-8529C1A735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1" b="12604"/>
          <a:stretch>
            <a:fillRect/>
          </a:stretch>
        </p:blipFill>
        <p:spPr>
          <a:xfrm>
            <a:off x="6060829" y="2493618"/>
            <a:ext cx="5905069" cy="3730864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F380C2-B769-4595-8533-0A27A48C60DC}"/>
              </a:ext>
            </a:extLst>
          </p:cNvPr>
          <p:cNvSpPr txBox="1"/>
          <p:nvPr/>
        </p:nvSpPr>
        <p:spPr>
          <a:xfrm>
            <a:off x="1434632" y="6224483"/>
            <a:ext cx="318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Yuge in Japan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D2F57D-8B04-42FB-BEE4-CF5AA28EE2BB}"/>
              </a:ext>
            </a:extLst>
          </p:cNvPr>
          <p:cNvSpPr txBox="1"/>
          <p:nvPr/>
        </p:nvSpPr>
        <p:spPr>
          <a:xfrm>
            <a:off x="6955321" y="6224482"/>
            <a:ext cx="411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Nakhon Phanom in Thailand</a:t>
            </a:r>
            <a:endParaRPr kumimoji="1" lang="ja-JP" altLang="en-US" sz="24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4FCDF29-F139-A483-F72D-16C7450BB00B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5573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9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Interacted departments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838200" y="2474259"/>
            <a:ext cx="4881282" cy="2599765"/>
          </a:xfrm>
          <a:prstGeom prst="wedgeRectCallout">
            <a:avLst>
              <a:gd name="adj1" fmla="val 52629"/>
              <a:gd name="adj2" fmla="val 831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en-US" altLang="ja-JP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Mechanical Engineering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en-US" altLang="ja-JP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 </a:t>
            </a:r>
            <a:endParaRPr kumimoji="1" lang="ja-JP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6347012" y="2474259"/>
            <a:ext cx="5006788" cy="2599765"/>
          </a:xfrm>
          <a:prstGeom prst="wedgeRectCallout">
            <a:avLst>
              <a:gd name="adj1" fmla="val -55569"/>
              <a:gd name="adj2" fmla="val 825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en-US" altLang="ja-JP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Engineering </a:t>
            </a:r>
          </a:p>
          <a:p>
            <a:pPr marL="457200" lvl="0" indent="-457200">
              <a:buClr>
                <a:srgbClr val="00B050"/>
              </a:buClr>
              <a:buFont typeface="Wingdings" panose="05000000000000000000" pitchFamily="2" charset="2"/>
              <a:buChar char="p"/>
            </a:pPr>
            <a:r>
              <a:rPr lang="en-US" altLang="ja-JP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</a:p>
        </p:txBody>
      </p:sp>
      <p:pic>
        <p:nvPicPr>
          <p:cNvPr id="1026" name="Picture 2" descr="https://1.bp.blogspot.com/-tyVqLkWyP-o/Xv0sHZd6etI/AAAAAAABZw0/ptCve6t5ZUk_3WLCf2qmpUSc7zR2a5-KwCNcBGAsYHQ/s1600/akusyu_hand_na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18" y="4830457"/>
            <a:ext cx="2519363" cy="17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ローチャート: 処理 6"/>
          <p:cNvSpPr/>
          <p:nvPr/>
        </p:nvSpPr>
        <p:spPr>
          <a:xfrm>
            <a:off x="1145241" y="1965279"/>
            <a:ext cx="4267200" cy="666750"/>
          </a:xfrm>
          <a:prstGeom prst="flowChartProcess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Yuge</a:t>
            </a: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in Japan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6431056" y="1961497"/>
            <a:ext cx="4838700" cy="666750"/>
          </a:xfrm>
          <a:prstGeom prst="flowChartProcess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NPU</a:t>
            </a: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in Thailand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BD65750-154A-0FDE-8668-A4604024C0A3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5708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exchange results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77511"/>
              </p:ext>
            </p:extLst>
          </p:nvPr>
        </p:nvGraphicFramePr>
        <p:xfrm>
          <a:off x="1043212" y="2111244"/>
          <a:ext cx="10105573" cy="452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027">
                  <a:extLst>
                    <a:ext uri="{9D8B030D-6E8A-4147-A177-3AD203B41FA5}">
                      <a16:colId xmlns:a16="http://schemas.microsoft.com/office/drawing/2014/main" val="824828574"/>
                    </a:ext>
                  </a:extLst>
                </a:gridCol>
              </a:tblGrid>
              <a:tr h="56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Year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students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Developments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Research Boat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Research Boat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Nursing Equipment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Nursing Equipment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Water-quality survey</a:t>
                      </a:r>
                      <a:endParaRPr kumimoji="1" lang="ja-JP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712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38199" y="15844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exchanged 5 times from 2012.</a:t>
            </a:r>
            <a:endParaRPr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9F9BC44-3C88-4C54-6DE3-953D0C139103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5133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6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C7734-55C8-F5CC-2C6C-E7460FCB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226EEC-D937-309C-0085-14AE2214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545DF0-AACF-486A-5F55-97515C52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46C3AF-1601-5405-B9FB-D32E277E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96" y="2056342"/>
            <a:ext cx="4313252" cy="38286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矢印: 右カーブ 5">
            <a:extLst>
              <a:ext uri="{FF2B5EF4-FFF2-40B4-BE49-F238E27FC236}">
                <a16:creationId xmlns:a16="http://schemas.microsoft.com/office/drawing/2014/main" id="{7CD70AE6-3470-E27B-19F9-D199BC7C2AED}"/>
              </a:ext>
            </a:extLst>
          </p:cNvPr>
          <p:cNvSpPr/>
          <p:nvPr/>
        </p:nvSpPr>
        <p:spPr>
          <a:xfrm rot="3116644">
            <a:off x="2415525" y="2145167"/>
            <a:ext cx="915471" cy="3130924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413BBC70-2420-0ACF-EC3C-5A38382B60CD}"/>
              </a:ext>
            </a:extLst>
          </p:cNvPr>
          <p:cNvSpPr/>
          <p:nvPr/>
        </p:nvSpPr>
        <p:spPr>
          <a:xfrm>
            <a:off x="7024914" y="1422400"/>
            <a:ext cx="3352800" cy="5070475"/>
          </a:xfrm>
          <a:prstGeom prst="wedgeRectCallout">
            <a:avLst>
              <a:gd name="adj1" fmla="val -183604"/>
              <a:gd name="adj2" fmla="val 152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96A4F05-BA45-73D4-00D3-72922505A077}"/>
              </a:ext>
            </a:extLst>
          </p:cNvPr>
          <p:cNvGrpSpPr/>
          <p:nvPr/>
        </p:nvGrpSpPr>
        <p:grpSpPr>
          <a:xfrm>
            <a:off x="7139035" y="1495199"/>
            <a:ext cx="3090284" cy="4983162"/>
            <a:chOff x="7136463" y="2567787"/>
            <a:chExt cx="2182529" cy="3530644"/>
          </a:xfrm>
          <a:solidFill>
            <a:schemeClr val="bg1"/>
          </a:solidFill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6CE8D4B-D1C6-93AA-9C45-DD23A89BEF7D}"/>
                </a:ext>
              </a:extLst>
            </p:cNvPr>
            <p:cNvGrpSpPr/>
            <p:nvPr/>
          </p:nvGrpSpPr>
          <p:grpSpPr>
            <a:xfrm>
              <a:off x="7136463" y="2567787"/>
              <a:ext cx="2182529" cy="3530644"/>
              <a:chOff x="5816482" y="2597284"/>
              <a:chExt cx="2182529" cy="3530644"/>
            </a:xfrm>
            <a:grpFill/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4CF05402-4EC7-666E-ADB6-53F67394F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523" t="3500" r="5020" b="1133"/>
              <a:stretch/>
            </p:blipFill>
            <p:spPr>
              <a:xfrm>
                <a:off x="5816482" y="2597284"/>
                <a:ext cx="2182529" cy="353064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E1D31EE3-0748-9990-0C8A-C479180C4261}"/>
                  </a:ext>
                </a:extLst>
              </p:cNvPr>
              <p:cNvSpPr/>
              <p:nvPr/>
            </p:nvSpPr>
            <p:spPr>
              <a:xfrm>
                <a:off x="6911975" y="2663188"/>
                <a:ext cx="104775" cy="29224"/>
              </a:xfrm>
              <a:custGeom>
                <a:avLst/>
                <a:gdLst>
                  <a:gd name="connsiteX0" fmla="*/ 0 w 104775"/>
                  <a:gd name="connsiteY0" fmla="*/ 19687 h 29224"/>
                  <a:gd name="connsiteX1" fmla="*/ 98425 w 104775"/>
                  <a:gd name="connsiteY1" fmla="*/ 3812 h 29224"/>
                  <a:gd name="connsiteX2" fmla="*/ 104775 w 104775"/>
                  <a:gd name="connsiteY2" fmla="*/ 13337 h 29224"/>
                  <a:gd name="connsiteX3" fmla="*/ 85725 w 104775"/>
                  <a:gd name="connsiteY3" fmla="*/ 19687 h 29224"/>
                  <a:gd name="connsiteX4" fmla="*/ 76200 w 104775"/>
                  <a:gd name="connsiteY4" fmla="*/ 22862 h 29224"/>
                  <a:gd name="connsiteX5" fmla="*/ 63500 w 104775"/>
                  <a:gd name="connsiteY5" fmla="*/ 29212 h 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29224">
                    <a:moveTo>
                      <a:pt x="0" y="19687"/>
                    </a:moveTo>
                    <a:cubicBezTo>
                      <a:pt x="36302" y="8796"/>
                      <a:pt x="61802" y="-7457"/>
                      <a:pt x="98425" y="3812"/>
                    </a:cubicBezTo>
                    <a:cubicBezTo>
                      <a:pt x="102072" y="4934"/>
                      <a:pt x="102658" y="10162"/>
                      <a:pt x="104775" y="13337"/>
                    </a:cubicBezTo>
                    <a:lnTo>
                      <a:pt x="85725" y="19687"/>
                    </a:lnTo>
                    <a:cubicBezTo>
                      <a:pt x="82550" y="20745"/>
                      <a:pt x="78985" y="21006"/>
                      <a:pt x="76200" y="22862"/>
                    </a:cubicBezTo>
                    <a:cubicBezTo>
                      <a:pt x="65794" y="29799"/>
                      <a:pt x="70491" y="29212"/>
                      <a:pt x="63500" y="29212"/>
                    </a:cubicBezTo>
                  </a:path>
                </a:pathLst>
              </a:custGeom>
              <a:grpFill/>
              <a:ln w="28575">
                <a:solidFill>
                  <a:srgbClr val="212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/>
              </a:p>
            </p:txBody>
          </p:sp>
        </p:grp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8C2D7D4-70DE-C69D-9D71-16124D272AA5}"/>
                </a:ext>
              </a:extLst>
            </p:cNvPr>
            <p:cNvSpPr/>
            <p:nvPr/>
          </p:nvSpPr>
          <p:spPr>
            <a:xfrm>
              <a:off x="8638602" y="5642450"/>
              <a:ext cx="481543" cy="1438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/>
            </a:p>
          </p:txBody>
        </p:sp>
      </p:grpSp>
      <p:sp>
        <p:nvSpPr>
          <p:cNvPr id="16" name="楕円 15">
            <a:extLst>
              <a:ext uri="{FF2B5EF4-FFF2-40B4-BE49-F238E27FC236}">
                <a16:creationId xmlns:a16="http://schemas.microsoft.com/office/drawing/2014/main" id="{3AF94670-218E-0AD2-BA56-EF5C06E6EE28}"/>
              </a:ext>
            </a:extLst>
          </p:cNvPr>
          <p:cNvSpPr/>
          <p:nvPr/>
        </p:nvSpPr>
        <p:spPr>
          <a:xfrm>
            <a:off x="9477829" y="2423886"/>
            <a:ext cx="203087" cy="2030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0C957EA-E2CC-CC70-918E-9F3BC498EC13}"/>
              </a:ext>
            </a:extLst>
          </p:cNvPr>
          <p:cNvSpPr/>
          <p:nvPr/>
        </p:nvSpPr>
        <p:spPr>
          <a:xfrm>
            <a:off x="8080829" y="3683302"/>
            <a:ext cx="203087" cy="2030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カーブ 17">
            <a:extLst>
              <a:ext uri="{FF2B5EF4-FFF2-40B4-BE49-F238E27FC236}">
                <a16:creationId xmlns:a16="http://schemas.microsoft.com/office/drawing/2014/main" id="{E1F56260-D999-CEA6-9FA8-66B9198E348B}"/>
              </a:ext>
            </a:extLst>
          </p:cNvPr>
          <p:cNvSpPr/>
          <p:nvPr/>
        </p:nvSpPr>
        <p:spPr>
          <a:xfrm rot="2897338" flipV="1">
            <a:off x="8016350" y="1581553"/>
            <a:ext cx="915471" cy="2193767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44ECB261-F6FA-9AB7-FB07-60EC265B252A}"/>
              </a:ext>
            </a:extLst>
          </p:cNvPr>
          <p:cNvSpPr/>
          <p:nvPr/>
        </p:nvSpPr>
        <p:spPr>
          <a:xfrm>
            <a:off x="3691467" y="1825625"/>
            <a:ext cx="1216854" cy="598261"/>
          </a:xfrm>
          <a:prstGeom prst="wedgeRectCallout">
            <a:avLst>
              <a:gd name="adj1" fmla="val 12565"/>
              <a:gd name="adj2" fmla="val 15024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err="1">
                <a:solidFill>
                  <a:schemeClr val="tx1"/>
                </a:solidFill>
              </a:rPr>
              <a:t>H</a:t>
            </a:r>
            <a:r>
              <a:rPr kumimoji="1" lang="en-US" altLang="ja-JP" sz="2000" b="1" dirty="0" err="1">
                <a:solidFill>
                  <a:schemeClr val="tx1"/>
                </a:solidFill>
              </a:rPr>
              <a:t>ukuoka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6AD1888F-F9BB-8898-FDD8-D66008C77BB1}"/>
              </a:ext>
            </a:extLst>
          </p:cNvPr>
          <p:cNvSpPr/>
          <p:nvPr/>
        </p:nvSpPr>
        <p:spPr>
          <a:xfrm>
            <a:off x="9160860" y="3861674"/>
            <a:ext cx="1216854" cy="598261"/>
          </a:xfrm>
          <a:prstGeom prst="wedgeRectCallout">
            <a:avLst>
              <a:gd name="adj1" fmla="val -116851"/>
              <a:gd name="adj2" fmla="val -6486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Bangkok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E52B72B3-540B-A121-D76A-3737F8D73382}"/>
              </a:ext>
            </a:extLst>
          </p:cNvPr>
          <p:cNvSpPr/>
          <p:nvPr/>
        </p:nvSpPr>
        <p:spPr>
          <a:xfrm>
            <a:off x="10098242" y="1409403"/>
            <a:ext cx="1216854" cy="598261"/>
          </a:xfrm>
          <a:prstGeom prst="wedgeRectCallout">
            <a:avLst>
              <a:gd name="adj1" fmla="val -84845"/>
              <a:gd name="adj2" fmla="val 1276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Nakhon</a:t>
            </a:r>
            <a:br>
              <a:rPr kumimoji="1" lang="en-US" altLang="ja-JP" sz="2000" b="1" dirty="0">
                <a:solidFill>
                  <a:schemeClr val="tx1"/>
                </a:solidFill>
              </a:rPr>
            </a:br>
            <a:r>
              <a:rPr kumimoji="1" lang="en-US" altLang="ja-JP" sz="2000" b="1" dirty="0" err="1">
                <a:solidFill>
                  <a:schemeClr val="tx1"/>
                </a:solidFill>
              </a:rPr>
              <a:t>Phanom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of Our Project (2022)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607050"/>
              </p:ext>
            </p:extLst>
          </p:nvPr>
        </p:nvGraphicFramePr>
        <p:xfrm>
          <a:off x="758936" y="2055639"/>
          <a:ext cx="10465340" cy="3713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018"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Activities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0"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altLang="ja-JP" sz="2800" kern="100" baseline="30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Dec.</a:t>
                      </a:r>
                      <a:endParaRPr lang="ja-JP" alt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Transfer</a:t>
                      </a:r>
                    </a:p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ja-JP" sz="2800" kern="1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Hukuoka</a:t>
                      </a: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→ Bangkok </a:t>
                      </a:r>
                      <a:r>
                        <a:rPr lang="ja-JP" altLang="en-US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Nakhon </a:t>
                      </a:r>
                      <a:r>
                        <a:rPr lang="en-US" altLang="ja-JP" sz="2800" kern="1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Phanom</a:t>
                      </a: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38"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altLang="ja-JP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ja-JP" sz="2800" kern="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Dec.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533400" algn="just">
                        <a:spcAft>
                          <a:spcPts val="0"/>
                        </a:spcAft>
                      </a:pPr>
                      <a:r>
                        <a:rPr lang="en-US" altLang="ja-JP" sz="2800" b="1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Project, Cultural exchange</a:t>
                      </a:r>
                    </a:p>
                  </a:txBody>
                  <a:tcPr marL="49075" marR="490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Dec.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Transfer (Nakhon </a:t>
                      </a:r>
                      <a:r>
                        <a:rPr lang="en-US" altLang="ja-JP" sz="2800" kern="1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Phanom</a:t>
                      </a: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→ Bangkok)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Dec.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activities in Bangkok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- 28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Dec.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Transfer</a:t>
                      </a:r>
                    </a:p>
                    <a:p>
                      <a:pPr marL="533400" algn="l">
                        <a:spcAft>
                          <a:spcPts val="0"/>
                        </a:spcAft>
                      </a:pP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(Bangkok → </a:t>
                      </a:r>
                      <a:r>
                        <a:rPr lang="en-US" altLang="ja-JP" sz="2800" kern="100" dirty="0" err="1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Hukuoka</a:t>
                      </a:r>
                      <a:r>
                        <a:rPr lang="en-US" altLang="ja-JP" sz="2800" kern="100" dirty="0">
                          <a:effectLst/>
                          <a:latin typeface="Times New Roman" panose="020206030504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280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075" marR="490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9125A4A-E9D9-9F80-ED52-036269A8F97D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7334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7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ja-JP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Mekong River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37E6-95A3-4A8D-9869-5CA1DAD1EB83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838200" y="1721906"/>
            <a:ext cx="2883268" cy="4608080"/>
            <a:chOff x="7136463" y="2567787"/>
            <a:chExt cx="2202072" cy="3530644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7136463" y="2567787"/>
              <a:ext cx="2182529" cy="3530644"/>
              <a:chOff x="5816482" y="2597284"/>
              <a:chExt cx="2182529" cy="3530644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816482" y="2597284"/>
                <a:ext cx="2182529" cy="3530644"/>
                <a:chOff x="5816483" y="2597284"/>
                <a:chExt cx="1840622" cy="2977546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1523" t="3500" r="5020" b="1133"/>
                <a:stretch/>
              </p:blipFill>
              <p:spPr>
                <a:xfrm>
                  <a:off x="5816483" y="2597284"/>
                  <a:ext cx="1840622" cy="297754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9" name="フリーフォーム 8"/>
                <p:cNvSpPr/>
                <p:nvPr/>
              </p:nvSpPr>
              <p:spPr>
                <a:xfrm>
                  <a:off x="6437906" y="2597284"/>
                  <a:ext cx="1209675" cy="2095757"/>
                </a:xfrm>
                <a:custGeom>
                  <a:avLst/>
                  <a:gdLst>
                    <a:gd name="connsiteX0" fmla="*/ 0 w 1209675"/>
                    <a:gd name="connsiteY0" fmla="*/ 0 h 2095757"/>
                    <a:gd name="connsiteX1" fmla="*/ 47625 w 1209675"/>
                    <a:gd name="connsiteY1" fmla="*/ 85725 h 2095757"/>
                    <a:gd name="connsiteX2" fmla="*/ 52387 w 1209675"/>
                    <a:gd name="connsiteY2" fmla="*/ 100012 h 2095757"/>
                    <a:gd name="connsiteX3" fmla="*/ 71437 w 1209675"/>
                    <a:gd name="connsiteY3" fmla="*/ 104775 h 2095757"/>
                    <a:gd name="connsiteX4" fmla="*/ 85725 w 1209675"/>
                    <a:gd name="connsiteY4" fmla="*/ 109537 h 2095757"/>
                    <a:gd name="connsiteX5" fmla="*/ 147637 w 1209675"/>
                    <a:gd name="connsiteY5" fmla="*/ 104775 h 2095757"/>
                    <a:gd name="connsiteX6" fmla="*/ 180975 w 1209675"/>
                    <a:gd name="connsiteY6" fmla="*/ 100012 h 2095757"/>
                    <a:gd name="connsiteX7" fmla="*/ 204787 w 1209675"/>
                    <a:gd name="connsiteY7" fmla="*/ 95250 h 2095757"/>
                    <a:gd name="connsiteX8" fmla="*/ 261937 w 1209675"/>
                    <a:gd name="connsiteY8" fmla="*/ 90487 h 2095757"/>
                    <a:gd name="connsiteX9" fmla="*/ 285750 w 1209675"/>
                    <a:gd name="connsiteY9" fmla="*/ 85725 h 2095757"/>
                    <a:gd name="connsiteX10" fmla="*/ 300037 w 1209675"/>
                    <a:gd name="connsiteY10" fmla="*/ 76200 h 2095757"/>
                    <a:gd name="connsiteX11" fmla="*/ 338137 w 1209675"/>
                    <a:gd name="connsiteY11" fmla="*/ 80962 h 2095757"/>
                    <a:gd name="connsiteX12" fmla="*/ 295275 w 1209675"/>
                    <a:gd name="connsiteY12" fmla="*/ 100012 h 2095757"/>
                    <a:gd name="connsiteX13" fmla="*/ 300037 w 1209675"/>
                    <a:gd name="connsiteY13" fmla="*/ 185737 h 2095757"/>
                    <a:gd name="connsiteX14" fmla="*/ 304800 w 1209675"/>
                    <a:gd name="connsiteY14" fmla="*/ 200025 h 2095757"/>
                    <a:gd name="connsiteX15" fmla="*/ 290512 w 1209675"/>
                    <a:gd name="connsiteY15" fmla="*/ 204787 h 2095757"/>
                    <a:gd name="connsiteX16" fmla="*/ 280987 w 1209675"/>
                    <a:gd name="connsiteY16" fmla="*/ 219075 h 2095757"/>
                    <a:gd name="connsiteX17" fmla="*/ 276225 w 1209675"/>
                    <a:gd name="connsiteY17" fmla="*/ 233362 h 2095757"/>
                    <a:gd name="connsiteX18" fmla="*/ 271462 w 1209675"/>
                    <a:gd name="connsiteY18" fmla="*/ 333375 h 2095757"/>
                    <a:gd name="connsiteX19" fmla="*/ 266700 w 1209675"/>
                    <a:gd name="connsiteY19" fmla="*/ 361950 h 2095757"/>
                    <a:gd name="connsiteX20" fmla="*/ 257175 w 1209675"/>
                    <a:gd name="connsiteY20" fmla="*/ 376237 h 2095757"/>
                    <a:gd name="connsiteX21" fmla="*/ 252412 w 1209675"/>
                    <a:gd name="connsiteY21" fmla="*/ 390525 h 2095757"/>
                    <a:gd name="connsiteX22" fmla="*/ 238125 w 1209675"/>
                    <a:gd name="connsiteY22" fmla="*/ 400050 h 2095757"/>
                    <a:gd name="connsiteX23" fmla="*/ 223837 w 1209675"/>
                    <a:gd name="connsiteY23" fmla="*/ 414337 h 2095757"/>
                    <a:gd name="connsiteX24" fmla="*/ 219075 w 1209675"/>
                    <a:gd name="connsiteY24" fmla="*/ 461962 h 2095757"/>
                    <a:gd name="connsiteX25" fmla="*/ 247650 w 1209675"/>
                    <a:gd name="connsiteY25" fmla="*/ 471487 h 2095757"/>
                    <a:gd name="connsiteX26" fmla="*/ 280987 w 1209675"/>
                    <a:gd name="connsiteY26" fmla="*/ 466725 h 2095757"/>
                    <a:gd name="connsiteX27" fmla="*/ 300037 w 1209675"/>
                    <a:gd name="connsiteY27" fmla="*/ 442912 h 2095757"/>
                    <a:gd name="connsiteX28" fmla="*/ 314325 w 1209675"/>
                    <a:gd name="connsiteY28" fmla="*/ 428625 h 2095757"/>
                    <a:gd name="connsiteX29" fmla="*/ 352425 w 1209675"/>
                    <a:gd name="connsiteY29" fmla="*/ 438150 h 2095757"/>
                    <a:gd name="connsiteX30" fmla="*/ 366712 w 1209675"/>
                    <a:gd name="connsiteY30" fmla="*/ 447675 h 2095757"/>
                    <a:gd name="connsiteX31" fmla="*/ 400050 w 1209675"/>
                    <a:gd name="connsiteY31" fmla="*/ 457200 h 2095757"/>
                    <a:gd name="connsiteX32" fmla="*/ 428625 w 1209675"/>
                    <a:gd name="connsiteY32" fmla="*/ 466725 h 2095757"/>
                    <a:gd name="connsiteX33" fmla="*/ 442912 w 1209675"/>
                    <a:gd name="connsiteY33" fmla="*/ 471487 h 2095757"/>
                    <a:gd name="connsiteX34" fmla="*/ 504825 w 1209675"/>
                    <a:gd name="connsiteY34" fmla="*/ 457200 h 2095757"/>
                    <a:gd name="connsiteX35" fmla="*/ 519112 w 1209675"/>
                    <a:gd name="connsiteY35" fmla="*/ 452437 h 2095757"/>
                    <a:gd name="connsiteX36" fmla="*/ 528637 w 1209675"/>
                    <a:gd name="connsiteY36" fmla="*/ 438150 h 2095757"/>
                    <a:gd name="connsiteX37" fmla="*/ 538162 w 1209675"/>
                    <a:gd name="connsiteY37" fmla="*/ 409575 h 2095757"/>
                    <a:gd name="connsiteX38" fmla="*/ 552450 w 1209675"/>
                    <a:gd name="connsiteY38" fmla="*/ 404812 h 2095757"/>
                    <a:gd name="connsiteX39" fmla="*/ 614362 w 1209675"/>
                    <a:gd name="connsiteY39" fmla="*/ 409575 h 2095757"/>
                    <a:gd name="connsiteX40" fmla="*/ 642937 w 1209675"/>
                    <a:gd name="connsiteY40" fmla="*/ 414337 h 2095757"/>
                    <a:gd name="connsiteX41" fmla="*/ 676275 w 1209675"/>
                    <a:gd name="connsiteY41" fmla="*/ 419100 h 2095757"/>
                    <a:gd name="connsiteX42" fmla="*/ 723900 w 1209675"/>
                    <a:gd name="connsiteY42" fmla="*/ 457200 h 2095757"/>
                    <a:gd name="connsiteX43" fmla="*/ 738187 w 1209675"/>
                    <a:gd name="connsiteY43" fmla="*/ 471487 h 2095757"/>
                    <a:gd name="connsiteX44" fmla="*/ 771525 w 1209675"/>
                    <a:gd name="connsiteY44" fmla="*/ 504825 h 2095757"/>
                    <a:gd name="connsiteX45" fmla="*/ 785812 w 1209675"/>
                    <a:gd name="connsiteY45" fmla="*/ 514350 h 2095757"/>
                    <a:gd name="connsiteX46" fmla="*/ 790575 w 1209675"/>
                    <a:gd name="connsiteY46" fmla="*/ 528637 h 2095757"/>
                    <a:gd name="connsiteX47" fmla="*/ 814387 w 1209675"/>
                    <a:gd name="connsiteY47" fmla="*/ 557212 h 2095757"/>
                    <a:gd name="connsiteX48" fmla="*/ 823912 w 1209675"/>
                    <a:gd name="connsiteY48" fmla="*/ 585787 h 2095757"/>
                    <a:gd name="connsiteX49" fmla="*/ 833437 w 1209675"/>
                    <a:gd name="connsiteY49" fmla="*/ 614362 h 2095757"/>
                    <a:gd name="connsiteX50" fmla="*/ 838200 w 1209675"/>
                    <a:gd name="connsiteY50" fmla="*/ 628650 h 2095757"/>
                    <a:gd name="connsiteX51" fmla="*/ 842962 w 1209675"/>
                    <a:gd name="connsiteY51" fmla="*/ 642937 h 2095757"/>
                    <a:gd name="connsiteX52" fmla="*/ 862012 w 1209675"/>
                    <a:gd name="connsiteY52" fmla="*/ 685800 h 2095757"/>
                    <a:gd name="connsiteX53" fmla="*/ 866775 w 1209675"/>
                    <a:gd name="connsiteY53" fmla="*/ 700087 h 2095757"/>
                    <a:gd name="connsiteX54" fmla="*/ 871537 w 1209675"/>
                    <a:gd name="connsiteY54" fmla="*/ 714375 h 2095757"/>
                    <a:gd name="connsiteX55" fmla="*/ 890587 w 1209675"/>
                    <a:gd name="connsiteY55" fmla="*/ 819150 h 2095757"/>
                    <a:gd name="connsiteX56" fmla="*/ 904875 w 1209675"/>
                    <a:gd name="connsiteY56" fmla="*/ 823912 h 2095757"/>
                    <a:gd name="connsiteX57" fmla="*/ 919162 w 1209675"/>
                    <a:gd name="connsiteY57" fmla="*/ 833437 h 2095757"/>
                    <a:gd name="connsiteX58" fmla="*/ 933450 w 1209675"/>
                    <a:gd name="connsiteY58" fmla="*/ 838200 h 2095757"/>
                    <a:gd name="connsiteX59" fmla="*/ 962025 w 1209675"/>
                    <a:gd name="connsiteY59" fmla="*/ 857250 h 2095757"/>
                    <a:gd name="connsiteX60" fmla="*/ 971550 w 1209675"/>
                    <a:gd name="connsiteY60" fmla="*/ 890587 h 2095757"/>
                    <a:gd name="connsiteX61" fmla="*/ 981075 w 1209675"/>
                    <a:gd name="connsiteY61" fmla="*/ 914400 h 2095757"/>
                    <a:gd name="connsiteX62" fmla="*/ 995362 w 1209675"/>
                    <a:gd name="connsiteY62" fmla="*/ 928687 h 2095757"/>
                    <a:gd name="connsiteX63" fmla="*/ 1004887 w 1209675"/>
                    <a:gd name="connsiteY63" fmla="*/ 942975 h 2095757"/>
                    <a:gd name="connsiteX64" fmla="*/ 1014412 w 1209675"/>
                    <a:gd name="connsiteY64" fmla="*/ 985837 h 2095757"/>
                    <a:gd name="connsiteX65" fmla="*/ 1019175 w 1209675"/>
                    <a:gd name="connsiteY65" fmla="*/ 1009650 h 2095757"/>
                    <a:gd name="connsiteX66" fmla="*/ 1033462 w 1209675"/>
                    <a:gd name="connsiteY66" fmla="*/ 1019175 h 2095757"/>
                    <a:gd name="connsiteX67" fmla="*/ 1052512 w 1209675"/>
                    <a:gd name="connsiteY67" fmla="*/ 1047750 h 2095757"/>
                    <a:gd name="connsiteX68" fmla="*/ 1076325 w 1209675"/>
                    <a:gd name="connsiteY68" fmla="*/ 1085850 h 2095757"/>
                    <a:gd name="connsiteX69" fmla="*/ 1085850 w 1209675"/>
                    <a:gd name="connsiteY69" fmla="*/ 1100137 h 2095757"/>
                    <a:gd name="connsiteX70" fmla="*/ 1090612 w 1209675"/>
                    <a:gd name="connsiteY70" fmla="*/ 1128712 h 2095757"/>
                    <a:gd name="connsiteX71" fmla="*/ 1095375 w 1209675"/>
                    <a:gd name="connsiteY71" fmla="*/ 1147762 h 2095757"/>
                    <a:gd name="connsiteX72" fmla="*/ 1100137 w 1209675"/>
                    <a:gd name="connsiteY72" fmla="*/ 1195387 h 2095757"/>
                    <a:gd name="connsiteX73" fmla="*/ 1090612 w 1209675"/>
                    <a:gd name="connsiteY73" fmla="*/ 1333500 h 2095757"/>
                    <a:gd name="connsiteX74" fmla="*/ 1109662 w 1209675"/>
                    <a:gd name="connsiteY74" fmla="*/ 1404937 h 2095757"/>
                    <a:gd name="connsiteX75" fmla="*/ 1123950 w 1209675"/>
                    <a:gd name="connsiteY75" fmla="*/ 1414462 h 2095757"/>
                    <a:gd name="connsiteX76" fmla="*/ 1119187 w 1209675"/>
                    <a:gd name="connsiteY76" fmla="*/ 1471612 h 2095757"/>
                    <a:gd name="connsiteX77" fmla="*/ 1114425 w 1209675"/>
                    <a:gd name="connsiteY77" fmla="*/ 1485900 h 2095757"/>
                    <a:gd name="connsiteX78" fmla="*/ 1104900 w 1209675"/>
                    <a:gd name="connsiteY78" fmla="*/ 1533525 h 2095757"/>
                    <a:gd name="connsiteX79" fmla="*/ 1128712 w 1209675"/>
                    <a:gd name="connsiteY79" fmla="*/ 1557337 h 2095757"/>
                    <a:gd name="connsiteX80" fmla="*/ 1123950 w 1209675"/>
                    <a:gd name="connsiteY80" fmla="*/ 1576387 h 2095757"/>
                    <a:gd name="connsiteX81" fmla="*/ 1081087 w 1209675"/>
                    <a:gd name="connsiteY81" fmla="*/ 1600200 h 2095757"/>
                    <a:gd name="connsiteX82" fmla="*/ 1066800 w 1209675"/>
                    <a:gd name="connsiteY82" fmla="*/ 1604962 h 2095757"/>
                    <a:gd name="connsiteX83" fmla="*/ 1052512 w 1209675"/>
                    <a:gd name="connsiteY83" fmla="*/ 1609725 h 2095757"/>
                    <a:gd name="connsiteX84" fmla="*/ 1028700 w 1209675"/>
                    <a:gd name="connsiteY84" fmla="*/ 1638300 h 2095757"/>
                    <a:gd name="connsiteX85" fmla="*/ 995362 w 1209675"/>
                    <a:gd name="connsiteY85" fmla="*/ 1681162 h 2095757"/>
                    <a:gd name="connsiteX86" fmla="*/ 981075 w 1209675"/>
                    <a:gd name="connsiteY86" fmla="*/ 1685925 h 2095757"/>
                    <a:gd name="connsiteX87" fmla="*/ 966787 w 1209675"/>
                    <a:gd name="connsiteY87" fmla="*/ 1695450 h 2095757"/>
                    <a:gd name="connsiteX88" fmla="*/ 947737 w 1209675"/>
                    <a:gd name="connsiteY88" fmla="*/ 1700212 h 2095757"/>
                    <a:gd name="connsiteX89" fmla="*/ 933450 w 1209675"/>
                    <a:gd name="connsiteY89" fmla="*/ 1704975 h 2095757"/>
                    <a:gd name="connsiteX90" fmla="*/ 923925 w 1209675"/>
                    <a:gd name="connsiteY90" fmla="*/ 1719262 h 2095757"/>
                    <a:gd name="connsiteX91" fmla="*/ 942975 w 1209675"/>
                    <a:gd name="connsiteY91" fmla="*/ 1743075 h 2095757"/>
                    <a:gd name="connsiteX92" fmla="*/ 952500 w 1209675"/>
                    <a:gd name="connsiteY92" fmla="*/ 1757362 h 2095757"/>
                    <a:gd name="connsiteX93" fmla="*/ 952500 w 1209675"/>
                    <a:gd name="connsiteY93" fmla="*/ 1866900 h 2095757"/>
                    <a:gd name="connsiteX94" fmla="*/ 947737 w 1209675"/>
                    <a:gd name="connsiteY94" fmla="*/ 1890712 h 2095757"/>
                    <a:gd name="connsiteX95" fmla="*/ 938212 w 1209675"/>
                    <a:gd name="connsiteY95" fmla="*/ 1919287 h 2095757"/>
                    <a:gd name="connsiteX96" fmla="*/ 928687 w 1209675"/>
                    <a:gd name="connsiteY96" fmla="*/ 1957387 h 2095757"/>
                    <a:gd name="connsiteX97" fmla="*/ 942975 w 1209675"/>
                    <a:gd name="connsiteY97" fmla="*/ 1966912 h 2095757"/>
                    <a:gd name="connsiteX98" fmla="*/ 971550 w 1209675"/>
                    <a:gd name="connsiteY98" fmla="*/ 1976437 h 2095757"/>
                    <a:gd name="connsiteX99" fmla="*/ 985837 w 1209675"/>
                    <a:gd name="connsiteY99" fmla="*/ 1985962 h 2095757"/>
                    <a:gd name="connsiteX100" fmla="*/ 995362 w 1209675"/>
                    <a:gd name="connsiteY100" fmla="*/ 2000250 h 2095757"/>
                    <a:gd name="connsiteX101" fmla="*/ 1009650 w 1209675"/>
                    <a:gd name="connsiteY101" fmla="*/ 2005012 h 2095757"/>
                    <a:gd name="connsiteX102" fmla="*/ 1038225 w 1209675"/>
                    <a:gd name="connsiteY102" fmla="*/ 2024062 h 2095757"/>
                    <a:gd name="connsiteX103" fmla="*/ 1057275 w 1209675"/>
                    <a:gd name="connsiteY103" fmla="*/ 2052637 h 2095757"/>
                    <a:gd name="connsiteX104" fmla="*/ 1066800 w 1209675"/>
                    <a:gd name="connsiteY104" fmla="*/ 2081212 h 2095757"/>
                    <a:gd name="connsiteX105" fmla="*/ 1081087 w 1209675"/>
                    <a:gd name="connsiteY105" fmla="*/ 2095500 h 2095757"/>
                    <a:gd name="connsiteX106" fmla="*/ 1038225 w 1209675"/>
                    <a:gd name="connsiteY106" fmla="*/ 2062162 h 2095757"/>
                    <a:gd name="connsiteX107" fmla="*/ 1014412 w 1209675"/>
                    <a:gd name="connsiteY107" fmla="*/ 2033587 h 2095757"/>
                    <a:gd name="connsiteX108" fmla="*/ 1000125 w 1209675"/>
                    <a:gd name="connsiteY108" fmla="*/ 2028825 h 2095757"/>
                    <a:gd name="connsiteX109" fmla="*/ 971550 w 1209675"/>
                    <a:gd name="connsiteY109" fmla="*/ 2000250 h 2095757"/>
                    <a:gd name="connsiteX110" fmla="*/ 952500 w 1209675"/>
                    <a:gd name="connsiteY110" fmla="*/ 1971675 h 2095757"/>
                    <a:gd name="connsiteX111" fmla="*/ 947737 w 1209675"/>
                    <a:gd name="connsiteY111" fmla="*/ 1957387 h 2095757"/>
                    <a:gd name="connsiteX112" fmla="*/ 933450 w 1209675"/>
                    <a:gd name="connsiteY112" fmla="*/ 1947862 h 2095757"/>
                    <a:gd name="connsiteX113" fmla="*/ 933450 w 1209675"/>
                    <a:gd name="connsiteY113" fmla="*/ 1919287 h 2095757"/>
                    <a:gd name="connsiteX114" fmla="*/ 962025 w 1209675"/>
                    <a:gd name="connsiteY114" fmla="*/ 1924050 h 2095757"/>
                    <a:gd name="connsiteX115" fmla="*/ 990600 w 1209675"/>
                    <a:gd name="connsiteY115" fmla="*/ 1933575 h 2095757"/>
                    <a:gd name="connsiteX116" fmla="*/ 1000125 w 1209675"/>
                    <a:gd name="connsiteY116" fmla="*/ 1947862 h 2095757"/>
                    <a:gd name="connsiteX117" fmla="*/ 1028700 w 1209675"/>
                    <a:gd name="connsiteY117" fmla="*/ 1957387 h 2095757"/>
                    <a:gd name="connsiteX118" fmla="*/ 1081087 w 1209675"/>
                    <a:gd name="connsiteY118" fmla="*/ 1976437 h 2095757"/>
                    <a:gd name="connsiteX119" fmla="*/ 1095375 w 1209675"/>
                    <a:gd name="connsiteY119" fmla="*/ 1981200 h 2095757"/>
                    <a:gd name="connsiteX120" fmla="*/ 1171575 w 1209675"/>
                    <a:gd name="connsiteY120" fmla="*/ 1990725 h 2095757"/>
                    <a:gd name="connsiteX121" fmla="*/ 1209675 w 1209675"/>
                    <a:gd name="connsiteY121" fmla="*/ 2005012 h 209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209675" h="2095757">
                      <a:moveTo>
                        <a:pt x="0" y="0"/>
                      </a:moveTo>
                      <a:cubicBezTo>
                        <a:pt x="15875" y="28575"/>
                        <a:pt x="32457" y="56768"/>
                        <a:pt x="47625" y="85725"/>
                      </a:cubicBezTo>
                      <a:cubicBezTo>
                        <a:pt x="49954" y="90172"/>
                        <a:pt x="48467" y="96876"/>
                        <a:pt x="52387" y="100012"/>
                      </a:cubicBezTo>
                      <a:cubicBezTo>
                        <a:pt x="57498" y="104101"/>
                        <a:pt x="65143" y="102977"/>
                        <a:pt x="71437" y="104775"/>
                      </a:cubicBezTo>
                      <a:cubicBezTo>
                        <a:pt x="76264" y="106154"/>
                        <a:pt x="80962" y="107950"/>
                        <a:pt x="85725" y="109537"/>
                      </a:cubicBezTo>
                      <a:cubicBezTo>
                        <a:pt x="106362" y="107950"/>
                        <a:pt x="127041" y="106835"/>
                        <a:pt x="147637" y="104775"/>
                      </a:cubicBezTo>
                      <a:cubicBezTo>
                        <a:pt x="158807" y="103658"/>
                        <a:pt x="169902" y="101857"/>
                        <a:pt x="180975" y="100012"/>
                      </a:cubicBezTo>
                      <a:cubicBezTo>
                        <a:pt x="188959" y="98681"/>
                        <a:pt x="196748" y="96196"/>
                        <a:pt x="204787" y="95250"/>
                      </a:cubicBezTo>
                      <a:cubicBezTo>
                        <a:pt x="223772" y="93016"/>
                        <a:pt x="242887" y="92075"/>
                        <a:pt x="261937" y="90487"/>
                      </a:cubicBezTo>
                      <a:cubicBezTo>
                        <a:pt x="269875" y="88900"/>
                        <a:pt x="278171" y="88567"/>
                        <a:pt x="285750" y="85725"/>
                      </a:cubicBezTo>
                      <a:cubicBezTo>
                        <a:pt x="291109" y="83715"/>
                        <a:pt x="294337" y="76718"/>
                        <a:pt x="300037" y="76200"/>
                      </a:cubicBezTo>
                      <a:cubicBezTo>
                        <a:pt x="312783" y="75041"/>
                        <a:pt x="325437" y="79375"/>
                        <a:pt x="338137" y="80962"/>
                      </a:cubicBezTo>
                      <a:cubicBezTo>
                        <a:pt x="304132" y="92297"/>
                        <a:pt x="317916" y="84918"/>
                        <a:pt x="295275" y="100012"/>
                      </a:cubicBezTo>
                      <a:cubicBezTo>
                        <a:pt x="296862" y="128587"/>
                        <a:pt x="297324" y="157247"/>
                        <a:pt x="300037" y="185737"/>
                      </a:cubicBezTo>
                      <a:cubicBezTo>
                        <a:pt x="300513" y="190735"/>
                        <a:pt x="307045" y="195535"/>
                        <a:pt x="304800" y="200025"/>
                      </a:cubicBezTo>
                      <a:cubicBezTo>
                        <a:pt x="302555" y="204515"/>
                        <a:pt x="295275" y="203200"/>
                        <a:pt x="290512" y="204787"/>
                      </a:cubicBezTo>
                      <a:cubicBezTo>
                        <a:pt x="287337" y="209550"/>
                        <a:pt x="283547" y="213955"/>
                        <a:pt x="280987" y="219075"/>
                      </a:cubicBezTo>
                      <a:cubicBezTo>
                        <a:pt x="278742" y="223565"/>
                        <a:pt x="276642" y="228359"/>
                        <a:pt x="276225" y="233362"/>
                      </a:cubicBezTo>
                      <a:cubicBezTo>
                        <a:pt x="273453" y="266622"/>
                        <a:pt x="273927" y="300091"/>
                        <a:pt x="271462" y="333375"/>
                      </a:cubicBezTo>
                      <a:cubicBezTo>
                        <a:pt x="270749" y="343005"/>
                        <a:pt x="269754" y="352789"/>
                        <a:pt x="266700" y="361950"/>
                      </a:cubicBezTo>
                      <a:cubicBezTo>
                        <a:pt x="264890" y="367380"/>
                        <a:pt x="259735" y="371118"/>
                        <a:pt x="257175" y="376237"/>
                      </a:cubicBezTo>
                      <a:cubicBezTo>
                        <a:pt x="254930" y="380727"/>
                        <a:pt x="255548" y="386605"/>
                        <a:pt x="252412" y="390525"/>
                      </a:cubicBezTo>
                      <a:cubicBezTo>
                        <a:pt x="248836" y="394994"/>
                        <a:pt x="242522" y="396386"/>
                        <a:pt x="238125" y="400050"/>
                      </a:cubicBezTo>
                      <a:cubicBezTo>
                        <a:pt x="232951" y="404362"/>
                        <a:pt x="228600" y="409575"/>
                        <a:pt x="223837" y="414337"/>
                      </a:cubicBezTo>
                      <a:cubicBezTo>
                        <a:pt x="221238" y="422134"/>
                        <a:pt x="206012" y="450765"/>
                        <a:pt x="219075" y="461962"/>
                      </a:cubicBezTo>
                      <a:cubicBezTo>
                        <a:pt x="226698" y="468496"/>
                        <a:pt x="247650" y="471487"/>
                        <a:pt x="247650" y="471487"/>
                      </a:cubicBezTo>
                      <a:cubicBezTo>
                        <a:pt x="258762" y="469900"/>
                        <a:pt x="270235" y="469950"/>
                        <a:pt x="280987" y="466725"/>
                      </a:cubicBezTo>
                      <a:cubicBezTo>
                        <a:pt x="303179" y="460068"/>
                        <a:pt x="290196" y="457673"/>
                        <a:pt x="300037" y="442912"/>
                      </a:cubicBezTo>
                      <a:cubicBezTo>
                        <a:pt x="303773" y="437308"/>
                        <a:pt x="309562" y="433387"/>
                        <a:pt x="314325" y="428625"/>
                      </a:cubicBezTo>
                      <a:cubicBezTo>
                        <a:pt x="323386" y="430437"/>
                        <a:pt x="342660" y="433267"/>
                        <a:pt x="352425" y="438150"/>
                      </a:cubicBezTo>
                      <a:cubicBezTo>
                        <a:pt x="357544" y="440710"/>
                        <a:pt x="361593" y="445115"/>
                        <a:pt x="366712" y="447675"/>
                      </a:cubicBezTo>
                      <a:cubicBezTo>
                        <a:pt x="374709" y="451673"/>
                        <a:pt x="392429" y="454914"/>
                        <a:pt x="400050" y="457200"/>
                      </a:cubicBezTo>
                      <a:cubicBezTo>
                        <a:pt x="409667" y="460085"/>
                        <a:pt x="419100" y="463550"/>
                        <a:pt x="428625" y="466725"/>
                      </a:cubicBezTo>
                      <a:lnTo>
                        <a:pt x="442912" y="471487"/>
                      </a:lnTo>
                      <a:cubicBezTo>
                        <a:pt x="486186" y="465306"/>
                        <a:pt x="465604" y="470274"/>
                        <a:pt x="504825" y="457200"/>
                      </a:cubicBezTo>
                      <a:lnTo>
                        <a:pt x="519112" y="452437"/>
                      </a:lnTo>
                      <a:cubicBezTo>
                        <a:pt x="522287" y="447675"/>
                        <a:pt x="526312" y="443380"/>
                        <a:pt x="528637" y="438150"/>
                      </a:cubicBezTo>
                      <a:cubicBezTo>
                        <a:pt x="532715" y="428975"/>
                        <a:pt x="528637" y="412750"/>
                        <a:pt x="538162" y="409575"/>
                      </a:cubicBezTo>
                      <a:lnTo>
                        <a:pt x="552450" y="404812"/>
                      </a:lnTo>
                      <a:cubicBezTo>
                        <a:pt x="573087" y="406400"/>
                        <a:pt x="593777" y="407408"/>
                        <a:pt x="614362" y="409575"/>
                      </a:cubicBezTo>
                      <a:cubicBezTo>
                        <a:pt x="623965" y="410586"/>
                        <a:pt x="633393" y="412869"/>
                        <a:pt x="642937" y="414337"/>
                      </a:cubicBezTo>
                      <a:cubicBezTo>
                        <a:pt x="654032" y="416044"/>
                        <a:pt x="665162" y="417512"/>
                        <a:pt x="676275" y="419100"/>
                      </a:cubicBezTo>
                      <a:cubicBezTo>
                        <a:pt x="705471" y="428831"/>
                        <a:pt x="687012" y="420312"/>
                        <a:pt x="723900" y="457200"/>
                      </a:cubicBezTo>
                      <a:lnTo>
                        <a:pt x="738187" y="471487"/>
                      </a:lnTo>
                      <a:cubicBezTo>
                        <a:pt x="746570" y="496635"/>
                        <a:pt x="738773" y="482990"/>
                        <a:pt x="771525" y="504825"/>
                      </a:cubicBezTo>
                      <a:lnTo>
                        <a:pt x="785812" y="514350"/>
                      </a:lnTo>
                      <a:cubicBezTo>
                        <a:pt x="787400" y="519112"/>
                        <a:pt x="787790" y="524460"/>
                        <a:pt x="790575" y="528637"/>
                      </a:cubicBezTo>
                      <a:cubicBezTo>
                        <a:pt x="805525" y="551062"/>
                        <a:pt x="804002" y="533846"/>
                        <a:pt x="814387" y="557212"/>
                      </a:cubicBezTo>
                      <a:cubicBezTo>
                        <a:pt x="818465" y="566387"/>
                        <a:pt x="820737" y="576262"/>
                        <a:pt x="823912" y="585787"/>
                      </a:cubicBezTo>
                      <a:lnTo>
                        <a:pt x="833437" y="614362"/>
                      </a:lnTo>
                      <a:lnTo>
                        <a:pt x="838200" y="628650"/>
                      </a:lnTo>
                      <a:cubicBezTo>
                        <a:pt x="839787" y="633412"/>
                        <a:pt x="840178" y="638760"/>
                        <a:pt x="842962" y="642937"/>
                      </a:cubicBezTo>
                      <a:cubicBezTo>
                        <a:pt x="858057" y="665580"/>
                        <a:pt x="850676" y="651793"/>
                        <a:pt x="862012" y="685800"/>
                      </a:cubicBezTo>
                      <a:lnTo>
                        <a:pt x="866775" y="700087"/>
                      </a:lnTo>
                      <a:lnTo>
                        <a:pt x="871537" y="714375"/>
                      </a:lnTo>
                      <a:cubicBezTo>
                        <a:pt x="874651" y="776655"/>
                        <a:pt x="850198" y="798956"/>
                        <a:pt x="890587" y="819150"/>
                      </a:cubicBezTo>
                      <a:cubicBezTo>
                        <a:pt x="895077" y="821395"/>
                        <a:pt x="900112" y="822325"/>
                        <a:pt x="904875" y="823912"/>
                      </a:cubicBezTo>
                      <a:cubicBezTo>
                        <a:pt x="909637" y="827087"/>
                        <a:pt x="914043" y="830877"/>
                        <a:pt x="919162" y="833437"/>
                      </a:cubicBezTo>
                      <a:cubicBezTo>
                        <a:pt x="923652" y="835682"/>
                        <a:pt x="929061" y="835762"/>
                        <a:pt x="933450" y="838200"/>
                      </a:cubicBezTo>
                      <a:cubicBezTo>
                        <a:pt x="943457" y="843759"/>
                        <a:pt x="962025" y="857250"/>
                        <a:pt x="962025" y="857250"/>
                      </a:cubicBezTo>
                      <a:cubicBezTo>
                        <a:pt x="965780" y="872272"/>
                        <a:pt x="966423" y="876915"/>
                        <a:pt x="971550" y="890587"/>
                      </a:cubicBezTo>
                      <a:cubicBezTo>
                        <a:pt x="974552" y="898592"/>
                        <a:pt x="976544" y="907150"/>
                        <a:pt x="981075" y="914400"/>
                      </a:cubicBezTo>
                      <a:cubicBezTo>
                        <a:pt x="984644" y="920111"/>
                        <a:pt x="991050" y="923513"/>
                        <a:pt x="995362" y="928687"/>
                      </a:cubicBezTo>
                      <a:cubicBezTo>
                        <a:pt x="999026" y="933084"/>
                        <a:pt x="1001712" y="938212"/>
                        <a:pt x="1004887" y="942975"/>
                      </a:cubicBezTo>
                      <a:cubicBezTo>
                        <a:pt x="1019256" y="1014810"/>
                        <a:pt x="1000958" y="925292"/>
                        <a:pt x="1014412" y="985837"/>
                      </a:cubicBezTo>
                      <a:cubicBezTo>
                        <a:pt x="1016168" y="993739"/>
                        <a:pt x="1015159" y="1002622"/>
                        <a:pt x="1019175" y="1009650"/>
                      </a:cubicBezTo>
                      <a:cubicBezTo>
                        <a:pt x="1022015" y="1014620"/>
                        <a:pt x="1028700" y="1016000"/>
                        <a:pt x="1033462" y="1019175"/>
                      </a:cubicBezTo>
                      <a:cubicBezTo>
                        <a:pt x="1039812" y="1028700"/>
                        <a:pt x="1048892" y="1036890"/>
                        <a:pt x="1052512" y="1047750"/>
                      </a:cubicBezTo>
                      <a:cubicBezTo>
                        <a:pt x="1063847" y="1081755"/>
                        <a:pt x="1053683" y="1070756"/>
                        <a:pt x="1076325" y="1085850"/>
                      </a:cubicBezTo>
                      <a:cubicBezTo>
                        <a:pt x="1079500" y="1090612"/>
                        <a:pt x="1084040" y="1094707"/>
                        <a:pt x="1085850" y="1100137"/>
                      </a:cubicBezTo>
                      <a:cubicBezTo>
                        <a:pt x="1088904" y="1109298"/>
                        <a:pt x="1088718" y="1119243"/>
                        <a:pt x="1090612" y="1128712"/>
                      </a:cubicBezTo>
                      <a:cubicBezTo>
                        <a:pt x="1091896" y="1135130"/>
                        <a:pt x="1093787" y="1141412"/>
                        <a:pt x="1095375" y="1147762"/>
                      </a:cubicBezTo>
                      <a:cubicBezTo>
                        <a:pt x="1096962" y="1163637"/>
                        <a:pt x="1100137" y="1179433"/>
                        <a:pt x="1100137" y="1195387"/>
                      </a:cubicBezTo>
                      <a:cubicBezTo>
                        <a:pt x="1100137" y="1274478"/>
                        <a:pt x="1098627" y="1277400"/>
                        <a:pt x="1090612" y="1333500"/>
                      </a:cubicBezTo>
                      <a:cubicBezTo>
                        <a:pt x="1094756" y="1383226"/>
                        <a:pt x="1082273" y="1382113"/>
                        <a:pt x="1109662" y="1404937"/>
                      </a:cubicBezTo>
                      <a:cubicBezTo>
                        <a:pt x="1114059" y="1408601"/>
                        <a:pt x="1119187" y="1411287"/>
                        <a:pt x="1123950" y="1414462"/>
                      </a:cubicBezTo>
                      <a:cubicBezTo>
                        <a:pt x="1122362" y="1433512"/>
                        <a:pt x="1121713" y="1452664"/>
                        <a:pt x="1119187" y="1471612"/>
                      </a:cubicBezTo>
                      <a:cubicBezTo>
                        <a:pt x="1118524" y="1476588"/>
                        <a:pt x="1115410" y="1480977"/>
                        <a:pt x="1114425" y="1485900"/>
                      </a:cubicBezTo>
                      <a:cubicBezTo>
                        <a:pt x="1103480" y="1540625"/>
                        <a:pt x="1115658" y="1501245"/>
                        <a:pt x="1104900" y="1533525"/>
                      </a:cubicBezTo>
                      <a:cubicBezTo>
                        <a:pt x="1112920" y="1538872"/>
                        <a:pt x="1127041" y="1545641"/>
                        <a:pt x="1128712" y="1557337"/>
                      </a:cubicBezTo>
                      <a:cubicBezTo>
                        <a:pt x="1129638" y="1563817"/>
                        <a:pt x="1127197" y="1570704"/>
                        <a:pt x="1123950" y="1576387"/>
                      </a:cubicBezTo>
                      <a:cubicBezTo>
                        <a:pt x="1113886" y="1594000"/>
                        <a:pt x="1099173" y="1594171"/>
                        <a:pt x="1081087" y="1600200"/>
                      </a:cubicBezTo>
                      <a:lnTo>
                        <a:pt x="1066800" y="1604962"/>
                      </a:lnTo>
                      <a:lnTo>
                        <a:pt x="1052512" y="1609725"/>
                      </a:lnTo>
                      <a:cubicBezTo>
                        <a:pt x="1018471" y="1660785"/>
                        <a:pt x="1071486" y="1583287"/>
                        <a:pt x="1028700" y="1638300"/>
                      </a:cubicBezTo>
                      <a:cubicBezTo>
                        <a:pt x="1018508" y="1651405"/>
                        <a:pt x="1010335" y="1671180"/>
                        <a:pt x="995362" y="1681162"/>
                      </a:cubicBezTo>
                      <a:cubicBezTo>
                        <a:pt x="991185" y="1683947"/>
                        <a:pt x="985565" y="1683680"/>
                        <a:pt x="981075" y="1685925"/>
                      </a:cubicBezTo>
                      <a:cubicBezTo>
                        <a:pt x="975955" y="1688485"/>
                        <a:pt x="972048" y="1693195"/>
                        <a:pt x="966787" y="1695450"/>
                      </a:cubicBezTo>
                      <a:cubicBezTo>
                        <a:pt x="960771" y="1698028"/>
                        <a:pt x="954031" y="1698414"/>
                        <a:pt x="947737" y="1700212"/>
                      </a:cubicBezTo>
                      <a:cubicBezTo>
                        <a:pt x="942910" y="1701591"/>
                        <a:pt x="938212" y="1703387"/>
                        <a:pt x="933450" y="1704975"/>
                      </a:cubicBezTo>
                      <a:cubicBezTo>
                        <a:pt x="930275" y="1709737"/>
                        <a:pt x="924866" y="1713616"/>
                        <a:pt x="923925" y="1719262"/>
                      </a:cubicBezTo>
                      <a:cubicBezTo>
                        <a:pt x="921624" y="1733065"/>
                        <a:pt x="934626" y="1737509"/>
                        <a:pt x="942975" y="1743075"/>
                      </a:cubicBezTo>
                      <a:cubicBezTo>
                        <a:pt x="946150" y="1747837"/>
                        <a:pt x="949940" y="1752243"/>
                        <a:pt x="952500" y="1757362"/>
                      </a:cubicBezTo>
                      <a:cubicBezTo>
                        <a:pt x="967926" y="1788215"/>
                        <a:pt x="953635" y="1852717"/>
                        <a:pt x="952500" y="1866900"/>
                      </a:cubicBezTo>
                      <a:cubicBezTo>
                        <a:pt x="951854" y="1874969"/>
                        <a:pt x="949867" y="1882903"/>
                        <a:pt x="947737" y="1890712"/>
                      </a:cubicBezTo>
                      <a:cubicBezTo>
                        <a:pt x="945095" y="1900398"/>
                        <a:pt x="940647" y="1909547"/>
                        <a:pt x="938212" y="1919287"/>
                      </a:cubicBezTo>
                      <a:lnTo>
                        <a:pt x="928687" y="1957387"/>
                      </a:lnTo>
                      <a:cubicBezTo>
                        <a:pt x="933450" y="1960562"/>
                        <a:pt x="937744" y="1964587"/>
                        <a:pt x="942975" y="1966912"/>
                      </a:cubicBezTo>
                      <a:cubicBezTo>
                        <a:pt x="952150" y="1970990"/>
                        <a:pt x="971550" y="1976437"/>
                        <a:pt x="971550" y="1976437"/>
                      </a:cubicBezTo>
                      <a:cubicBezTo>
                        <a:pt x="976312" y="1979612"/>
                        <a:pt x="981790" y="1981915"/>
                        <a:pt x="985837" y="1985962"/>
                      </a:cubicBezTo>
                      <a:cubicBezTo>
                        <a:pt x="989884" y="1990010"/>
                        <a:pt x="990892" y="1996674"/>
                        <a:pt x="995362" y="2000250"/>
                      </a:cubicBezTo>
                      <a:cubicBezTo>
                        <a:pt x="999282" y="2003386"/>
                        <a:pt x="1004887" y="2003425"/>
                        <a:pt x="1009650" y="2005012"/>
                      </a:cubicBezTo>
                      <a:cubicBezTo>
                        <a:pt x="1019175" y="2011362"/>
                        <a:pt x="1031875" y="2014537"/>
                        <a:pt x="1038225" y="2024062"/>
                      </a:cubicBezTo>
                      <a:lnTo>
                        <a:pt x="1057275" y="2052637"/>
                      </a:lnTo>
                      <a:cubicBezTo>
                        <a:pt x="1060450" y="2062162"/>
                        <a:pt x="1059701" y="2074112"/>
                        <a:pt x="1066800" y="2081212"/>
                      </a:cubicBezTo>
                      <a:cubicBezTo>
                        <a:pt x="1071562" y="2085975"/>
                        <a:pt x="1087477" y="2097630"/>
                        <a:pt x="1081087" y="2095500"/>
                      </a:cubicBezTo>
                      <a:cubicBezTo>
                        <a:pt x="1068831" y="2091415"/>
                        <a:pt x="1047708" y="2073542"/>
                        <a:pt x="1038225" y="2062162"/>
                      </a:cubicBezTo>
                      <a:cubicBezTo>
                        <a:pt x="1027244" y="2048985"/>
                        <a:pt x="1030064" y="2044021"/>
                        <a:pt x="1014412" y="2033587"/>
                      </a:cubicBezTo>
                      <a:cubicBezTo>
                        <a:pt x="1010235" y="2030802"/>
                        <a:pt x="1004887" y="2030412"/>
                        <a:pt x="1000125" y="2028825"/>
                      </a:cubicBezTo>
                      <a:cubicBezTo>
                        <a:pt x="990600" y="2019300"/>
                        <a:pt x="979022" y="2011458"/>
                        <a:pt x="971550" y="2000250"/>
                      </a:cubicBezTo>
                      <a:cubicBezTo>
                        <a:pt x="965200" y="1990725"/>
                        <a:pt x="956120" y="1982535"/>
                        <a:pt x="952500" y="1971675"/>
                      </a:cubicBezTo>
                      <a:cubicBezTo>
                        <a:pt x="950912" y="1966912"/>
                        <a:pt x="950873" y="1961307"/>
                        <a:pt x="947737" y="1957387"/>
                      </a:cubicBezTo>
                      <a:cubicBezTo>
                        <a:pt x="944161" y="1952918"/>
                        <a:pt x="938212" y="1951037"/>
                        <a:pt x="933450" y="1947862"/>
                      </a:cubicBezTo>
                      <a:cubicBezTo>
                        <a:pt x="932345" y="1944548"/>
                        <a:pt x="921853" y="1922600"/>
                        <a:pt x="933450" y="1919287"/>
                      </a:cubicBezTo>
                      <a:cubicBezTo>
                        <a:pt x="942735" y="1916634"/>
                        <a:pt x="952657" y="1921708"/>
                        <a:pt x="962025" y="1924050"/>
                      </a:cubicBezTo>
                      <a:cubicBezTo>
                        <a:pt x="971765" y="1926485"/>
                        <a:pt x="990600" y="1933575"/>
                        <a:pt x="990600" y="1933575"/>
                      </a:cubicBezTo>
                      <a:cubicBezTo>
                        <a:pt x="993775" y="1938337"/>
                        <a:pt x="995271" y="1944829"/>
                        <a:pt x="1000125" y="1947862"/>
                      </a:cubicBezTo>
                      <a:cubicBezTo>
                        <a:pt x="1008639" y="1953183"/>
                        <a:pt x="1028700" y="1957387"/>
                        <a:pt x="1028700" y="1957387"/>
                      </a:cubicBezTo>
                      <a:cubicBezTo>
                        <a:pt x="1058652" y="1977356"/>
                        <a:pt x="1026518" y="1958246"/>
                        <a:pt x="1081087" y="1976437"/>
                      </a:cubicBezTo>
                      <a:cubicBezTo>
                        <a:pt x="1085850" y="1978025"/>
                        <a:pt x="1090474" y="1980111"/>
                        <a:pt x="1095375" y="1981200"/>
                      </a:cubicBezTo>
                      <a:cubicBezTo>
                        <a:pt x="1119538" y="1986569"/>
                        <a:pt x="1147632" y="1988330"/>
                        <a:pt x="1171575" y="1990725"/>
                      </a:cubicBezTo>
                      <a:cubicBezTo>
                        <a:pt x="1203518" y="2001373"/>
                        <a:pt x="1191170" y="1995760"/>
                        <a:pt x="1209675" y="2005012"/>
                      </a:cubicBezTo>
                    </a:path>
                  </a:pathLst>
                </a:custGeom>
                <a:noFill/>
                <a:ln w="38100">
                  <a:solidFill>
                    <a:srgbClr val="212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/>
                </a:p>
              </p:txBody>
            </p:sp>
          </p:grpSp>
          <p:sp>
            <p:nvSpPr>
              <p:cNvPr id="12" name="フリーフォーム 11"/>
              <p:cNvSpPr/>
              <p:nvPr/>
            </p:nvSpPr>
            <p:spPr>
              <a:xfrm>
                <a:off x="6911975" y="2663188"/>
                <a:ext cx="104775" cy="29224"/>
              </a:xfrm>
              <a:custGeom>
                <a:avLst/>
                <a:gdLst>
                  <a:gd name="connsiteX0" fmla="*/ 0 w 104775"/>
                  <a:gd name="connsiteY0" fmla="*/ 19687 h 29224"/>
                  <a:gd name="connsiteX1" fmla="*/ 98425 w 104775"/>
                  <a:gd name="connsiteY1" fmla="*/ 3812 h 29224"/>
                  <a:gd name="connsiteX2" fmla="*/ 104775 w 104775"/>
                  <a:gd name="connsiteY2" fmla="*/ 13337 h 29224"/>
                  <a:gd name="connsiteX3" fmla="*/ 85725 w 104775"/>
                  <a:gd name="connsiteY3" fmla="*/ 19687 h 29224"/>
                  <a:gd name="connsiteX4" fmla="*/ 76200 w 104775"/>
                  <a:gd name="connsiteY4" fmla="*/ 22862 h 29224"/>
                  <a:gd name="connsiteX5" fmla="*/ 63500 w 104775"/>
                  <a:gd name="connsiteY5" fmla="*/ 29212 h 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29224">
                    <a:moveTo>
                      <a:pt x="0" y="19687"/>
                    </a:moveTo>
                    <a:cubicBezTo>
                      <a:pt x="36302" y="8796"/>
                      <a:pt x="61802" y="-7457"/>
                      <a:pt x="98425" y="3812"/>
                    </a:cubicBezTo>
                    <a:cubicBezTo>
                      <a:pt x="102072" y="4934"/>
                      <a:pt x="102658" y="10162"/>
                      <a:pt x="104775" y="13337"/>
                    </a:cubicBezTo>
                    <a:lnTo>
                      <a:pt x="85725" y="19687"/>
                    </a:lnTo>
                    <a:cubicBezTo>
                      <a:pt x="82550" y="20745"/>
                      <a:pt x="78985" y="21006"/>
                      <a:pt x="76200" y="22862"/>
                    </a:cubicBezTo>
                    <a:cubicBezTo>
                      <a:pt x="65794" y="29799"/>
                      <a:pt x="70491" y="29212"/>
                      <a:pt x="63500" y="29212"/>
                    </a:cubicBezTo>
                  </a:path>
                </a:pathLst>
              </a:custGeom>
              <a:noFill/>
              <a:ln w="28575">
                <a:solidFill>
                  <a:srgbClr val="212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8638602" y="5642450"/>
              <a:ext cx="481543" cy="143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420210" y="5670924"/>
              <a:ext cx="918325" cy="23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Thailand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4177850" y="1732535"/>
            <a:ext cx="7175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The Mekong River flows through the borders of  Thailand, Laos, Vietnam, and others.</a:t>
            </a:r>
          </a:p>
          <a:p>
            <a:endParaRPr lang="en-US" altLang="ja-JP" sz="3600" b="1" dirty="0">
              <a:solidFill>
                <a:srgbClr val="2126FF"/>
              </a:solidFill>
              <a:latin typeface="Times New Roman" panose="020206030504050203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b="1" dirty="0">
                <a:solidFill>
                  <a:srgbClr val="2126FF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The environment of the river has been changing </a:t>
            </a:r>
            <a:r>
              <a:rPr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due to construction works  in upstream.</a:t>
            </a:r>
          </a:p>
          <a:p>
            <a:endParaRPr kumimoji="1" lang="en-US" altLang="ja-JP" sz="28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50" charset="-128"/>
            </a:endParaRPr>
          </a:p>
          <a:p>
            <a:r>
              <a:rPr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</a:rPr>
              <a:t>Our project has been developing an observation and “environmental research boat” for the Mekong River.</a:t>
            </a:r>
            <a:endParaRPr kumimoji="1" lang="ja-JP" altLang="en-US" sz="2800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31A38F36-335B-C375-BE68-173C3671B81A}"/>
              </a:ext>
            </a:extLst>
          </p:cNvPr>
          <p:cNvSpPr/>
          <p:nvPr/>
        </p:nvSpPr>
        <p:spPr>
          <a:xfrm>
            <a:off x="6874474" y="2675467"/>
            <a:ext cx="1083734" cy="5418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063EA4F0-147C-4BBE-1223-2EE4EEF5D56B}"/>
              </a:ext>
            </a:extLst>
          </p:cNvPr>
          <p:cNvSpPr/>
          <p:nvPr/>
        </p:nvSpPr>
        <p:spPr>
          <a:xfrm>
            <a:off x="6874474" y="4466158"/>
            <a:ext cx="1083734" cy="5418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08ADC34-EB68-0867-23CC-8834FE6B5EDD}"/>
              </a:ext>
            </a:extLst>
          </p:cNvPr>
          <p:cNvCxnSpPr>
            <a:cxnSpLocks/>
          </p:cNvCxnSpPr>
          <p:nvPr/>
        </p:nvCxnSpPr>
        <p:spPr>
          <a:xfrm>
            <a:off x="962869" y="1405468"/>
            <a:ext cx="3456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7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19908</TotalTime>
  <Words>948</Words>
  <Application>Microsoft Office PowerPoint</Application>
  <PresentationFormat>ワイド画面</PresentationFormat>
  <Paragraphs>174</Paragraphs>
  <Slides>19</Slides>
  <Notes>19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Wingdings</vt:lpstr>
      <vt:lpstr>Office テーマ</vt:lpstr>
      <vt:lpstr>International exchange between Thai and Japanese students  as a part of an environmental research project </vt:lpstr>
      <vt:lpstr>Outline</vt:lpstr>
      <vt:lpstr>Introduction</vt:lpstr>
      <vt:lpstr>Features of our schools</vt:lpstr>
      <vt:lpstr>Interacted departments</vt:lpstr>
      <vt:lpstr>Past exchange results</vt:lpstr>
      <vt:lpstr>PowerPoint プレゼンテーション</vt:lpstr>
      <vt:lpstr>Schedule of Our Project (2022)</vt:lpstr>
      <vt:lpstr>Mekong River</vt:lpstr>
      <vt:lpstr>Development of environmental research boat</vt:lpstr>
      <vt:lpstr>Development of Nursing Equipment</vt:lpstr>
      <vt:lpstr>Our latest project in 2022</vt:lpstr>
      <vt:lpstr>PowerPoint プレゼンテーション</vt:lpstr>
      <vt:lpstr>Water Quality Experiment</vt:lpstr>
      <vt:lpstr>Presentation of Results</vt:lpstr>
      <vt:lpstr>PowerPoint プレゼンテーション</vt:lpstr>
      <vt:lpstr>Questionnaire results</vt:lpstr>
      <vt:lpstr>PowerPoint プレゼンテーション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Exchange Between Thai and Japanese Students Working  on a Mekong River Joint Project</dc:title>
  <dc:creator>masuzaki</dc:creator>
  <cp:lastModifiedBy>益崎 智成_弓削商船</cp:lastModifiedBy>
  <cp:revision>114</cp:revision>
  <cp:lastPrinted>2023-09-04T05:09:05Z</cp:lastPrinted>
  <dcterms:created xsi:type="dcterms:W3CDTF">2021-07-06T05:53:00Z</dcterms:created>
  <dcterms:modified xsi:type="dcterms:W3CDTF">2023-09-12T08:27:55Z</dcterms:modified>
</cp:coreProperties>
</file>