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1" r:id="rId5"/>
    <p:sldId id="269" r:id="rId6"/>
    <p:sldId id="268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0" r:id="rId2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DE3D-5307-42B4-8003-FDDA201B9663}" type="datetimeFigureOut">
              <a:rPr lang="zh-HK" altLang="en-US" smtClean="0"/>
              <a:t>7/9/2023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C87E-2EE6-4842-82BE-473C49EEC8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321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DE3D-5307-42B4-8003-FDDA201B9663}" type="datetimeFigureOut">
              <a:rPr lang="zh-HK" altLang="en-US" smtClean="0"/>
              <a:t>7/9/2023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C87E-2EE6-4842-82BE-473C49EEC8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68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DE3D-5307-42B4-8003-FDDA201B9663}" type="datetimeFigureOut">
              <a:rPr lang="zh-HK" altLang="en-US" smtClean="0"/>
              <a:t>7/9/2023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C87E-2EE6-4842-82BE-473C49EEC8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90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DE3D-5307-42B4-8003-FDDA201B9663}" type="datetimeFigureOut">
              <a:rPr lang="zh-HK" altLang="en-US" smtClean="0"/>
              <a:t>7/9/2023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C87E-2EE6-4842-82BE-473C49EEC8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084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DE3D-5307-42B4-8003-FDDA201B9663}" type="datetimeFigureOut">
              <a:rPr lang="zh-HK" altLang="en-US" smtClean="0"/>
              <a:t>7/9/2023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C87E-2EE6-4842-82BE-473C49EEC8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231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DE3D-5307-42B4-8003-FDDA201B9663}" type="datetimeFigureOut">
              <a:rPr lang="zh-HK" altLang="en-US" smtClean="0"/>
              <a:t>7/9/2023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C87E-2EE6-4842-82BE-473C49EEC8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34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2DE3D-5307-42B4-8003-FDDA201B9663}" type="datetimeFigureOut">
              <a:rPr lang="zh-HK" altLang="en-US" smtClean="0"/>
              <a:t>7/9/2023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C87E-2EE6-4842-82BE-473C49EEC8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187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2DE3D-5307-42B4-8003-FDDA201B9663}" type="datetimeFigureOut">
              <a:rPr lang="zh-HK" altLang="en-US" smtClean="0"/>
              <a:t>7/9/2023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C87E-2EE6-4842-82BE-473C49EEC8E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411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4"/>
          <p:cNvSpPr/>
          <p:nvPr/>
        </p:nvSpPr>
        <p:spPr>
          <a:xfrm>
            <a:off x="958325" y="1081648"/>
            <a:ext cx="7766165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altLang="ja-JP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Engineering Education in</a:t>
            </a:r>
          </a:p>
          <a:p>
            <a:r>
              <a:rPr lang="en-HK" altLang="ja-JP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Hong Kong Secondary Schools -</a:t>
            </a:r>
          </a:p>
          <a:p>
            <a:r>
              <a:rPr lang="en-HK" altLang="ja-JP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The </a:t>
            </a:r>
            <a:r>
              <a:rPr lang="en-HK" altLang="ja-JP" sz="32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Applied Learning Course </a:t>
            </a:r>
            <a:r>
              <a:rPr lang="en-HK" altLang="ja-JP" sz="30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Approach</a:t>
            </a:r>
            <a:endParaRPr lang="zh-HK" altLang="en-US" sz="3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17656" y="3338881"/>
            <a:ext cx="778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Ken Hui</a:t>
            </a:r>
            <a:endParaRPr lang="en-US" altLang="zh-HK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HK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Engineering Discipline, Hong Kong Institute of Vocational Education</a:t>
            </a:r>
          </a:p>
          <a:p>
            <a:r>
              <a:rPr lang="en-HK" altLang="zh-HK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Vocational Training Council</a:t>
            </a:r>
          </a:p>
          <a:p>
            <a:r>
              <a:rPr lang="en-HK" altLang="zh-HK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14. 9. 2023</a:t>
            </a:r>
            <a:endParaRPr lang="zh-HK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3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2045" y="948288"/>
            <a:ext cx="333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Assessments</a:t>
            </a:r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摺角紙張 5"/>
          <p:cNvSpPr/>
          <p:nvPr/>
        </p:nvSpPr>
        <p:spPr>
          <a:xfrm>
            <a:off x="812786" y="3542607"/>
            <a:ext cx="2277688" cy="964276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HK" altLang="zh-HK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Examination of </a:t>
            </a:r>
            <a:r>
              <a:rPr lang="en-HK" altLang="zh-HK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knowledge</a:t>
            </a:r>
            <a:r>
              <a:rPr lang="en-HK" altLang="zh-HK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 </a:t>
            </a:r>
            <a:r>
              <a:rPr lang="en-HK" altLang="zh-HK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gained</a:t>
            </a:r>
            <a:endParaRPr lang="zh-HK" altLang="en-US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</p:txBody>
      </p:sp>
      <p:sp>
        <p:nvSpPr>
          <p:cNvPr id="8" name="書卷 (水平) 7"/>
          <p:cNvSpPr/>
          <p:nvPr/>
        </p:nvSpPr>
        <p:spPr>
          <a:xfrm>
            <a:off x="3547670" y="1735282"/>
            <a:ext cx="2437491" cy="1057102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HK" altLang="zh-HK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Study Report</a:t>
            </a:r>
            <a:endParaRPr lang="zh-HK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7" name="書卷 (水平) 16"/>
          <p:cNvSpPr/>
          <p:nvPr/>
        </p:nvSpPr>
        <p:spPr>
          <a:xfrm>
            <a:off x="968185" y="2330334"/>
            <a:ext cx="1966890" cy="789709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HK" altLang="zh-HK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Test</a:t>
            </a:r>
            <a:endParaRPr lang="zh-HK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摺角紙張 17"/>
          <p:cNvSpPr/>
          <p:nvPr/>
        </p:nvSpPr>
        <p:spPr>
          <a:xfrm>
            <a:off x="3627572" y="3231254"/>
            <a:ext cx="2277688" cy="1930949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HK" altLang="zh-HK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Assessment of </a:t>
            </a:r>
            <a:r>
              <a:rPr lang="en-HK" altLang="zh-HK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information gathering, analysis and writing abilities</a:t>
            </a:r>
            <a:endParaRPr lang="zh-HK" altLang="en-US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</p:txBody>
      </p:sp>
      <p:sp>
        <p:nvSpPr>
          <p:cNvPr id="19" name="書卷 (水平) 18"/>
          <p:cNvSpPr/>
          <p:nvPr/>
        </p:nvSpPr>
        <p:spPr>
          <a:xfrm>
            <a:off x="6651089" y="1801783"/>
            <a:ext cx="2437491" cy="1057102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HK" altLang="zh-HK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Presentation</a:t>
            </a:r>
            <a:endParaRPr lang="zh-HK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0" name="摺角紙張 19"/>
          <p:cNvSpPr/>
          <p:nvPr/>
        </p:nvSpPr>
        <p:spPr>
          <a:xfrm>
            <a:off x="6700941" y="3190833"/>
            <a:ext cx="2277688" cy="1814570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HK" altLang="zh-HK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Assessment of </a:t>
            </a:r>
            <a:r>
              <a:rPr lang="en-HK" altLang="zh-HK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communication skills and question-handling abilities</a:t>
            </a:r>
            <a:endParaRPr lang="zh-HK" altLang="en-US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</p:txBody>
      </p:sp>
      <p:sp>
        <p:nvSpPr>
          <p:cNvPr id="21" name="書卷 (水平) 20"/>
          <p:cNvSpPr/>
          <p:nvPr/>
        </p:nvSpPr>
        <p:spPr>
          <a:xfrm>
            <a:off x="9574629" y="2022070"/>
            <a:ext cx="1966890" cy="789709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HK" altLang="zh-HK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Project</a:t>
            </a:r>
            <a:endParaRPr lang="zh-HK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2" name="摺角紙張 21"/>
          <p:cNvSpPr/>
          <p:nvPr/>
        </p:nvSpPr>
        <p:spPr>
          <a:xfrm>
            <a:off x="9500287" y="3243030"/>
            <a:ext cx="2277688" cy="2235302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HK" altLang="zh-HK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Assessment of </a:t>
            </a:r>
            <a:r>
              <a:rPr lang="en-HK" altLang="zh-HK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overall integration of theory and practice, and problem-solving skills</a:t>
            </a:r>
            <a:endParaRPr lang="zh-HK" altLang="en-US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</p:txBody>
      </p:sp>
      <p:sp>
        <p:nvSpPr>
          <p:cNvPr id="9" name="向下箭號 8"/>
          <p:cNvSpPr/>
          <p:nvPr/>
        </p:nvSpPr>
        <p:spPr>
          <a:xfrm>
            <a:off x="1886989" y="3128096"/>
            <a:ext cx="290945" cy="315133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 sz="17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向下箭號 22"/>
          <p:cNvSpPr/>
          <p:nvPr/>
        </p:nvSpPr>
        <p:spPr>
          <a:xfrm>
            <a:off x="4659966" y="2771399"/>
            <a:ext cx="290945" cy="315133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 sz="17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向下箭號 23"/>
          <p:cNvSpPr/>
          <p:nvPr/>
        </p:nvSpPr>
        <p:spPr>
          <a:xfrm>
            <a:off x="7724361" y="2792384"/>
            <a:ext cx="290945" cy="315133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 sz="17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向下箭號 24"/>
          <p:cNvSpPr/>
          <p:nvPr/>
        </p:nvSpPr>
        <p:spPr>
          <a:xfrm>
            <a:off x="10483502" y="2792384"/>
            <a:ext cx="290945" cy="315133"/>
          </a:xfrm>
          <a:prstGeom prst="down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HK" altLang="en-US" sz="1700" b="1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188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98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2045" y="948288"/>
            <a:ext cx="497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Results and Discussion</a:t>
            </a:r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637811" y="2618193"/>
            <a:ext cx="2385752" cy="98921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HK" altLang="zh-HK" sz="17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Design Process</a:t>
            </a:r>
            <a:endParaRPr lang="zh-HK" altLang="en-US" sz="17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637811" y="4469553"/>
            <a:ext cx="2385752" cy="98921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HK" altLang="zh-HK" sz="17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Problem Solving</a:t>
            </a:r>
            <a:endParaRPr lang="zh-HK" altLang="en-US" sz="17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468498" y="1681811"/>
            <a:ext cx="2385752" cy="15984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HK" altLang="zh-HK" sz="17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Applications of Engineering Concepts</a:t>
            </a:r>
            <a:endParaRPr lang="zh-HK" altLang="en-US" sz="17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394404" y="2466327"/>
            <a:ext cx="3181002" cy="125258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HK" altLang="zh-HK" sz="17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Teamwork and Communication related to Engineering</a:t>
            </a:r>
            <a:endParaRPr lang="zh-HK" altLang="en-US" sz="17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394404" y="4257578"/>
            <a:ext cx="3181002" cy="108065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HK" altLang="zh-HK" sz="17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 Exposure to Engineering Environment</a:t>
            </a:r>
            <a:endParaRPr lang="zh-HK" altLang="en-US" sz="17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4071845" y="3782872"/>
            <a:ext cx="3264369" cy="1120459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HK" altLang="zh-HK" sz="40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Evaluating Criteria</a:t>
            </a:r>
            <a:endParaRPr lang="zh-HK" altLang="en-US" sz="40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16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2045" y="948288"/>
            <a:ext cx="7109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Results and </a:t>
            </a:r>
            <a:r>
              <a:rPr lang="en-HK" altLang="ja-JP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Discussion </a:t>
            </a:r>
            <a:r>
              <a:rPr lang="en-HK" altLang="ja-JP" sz="3200" b="1" dirty="0">
                <a:solidFill>
                  <a:srgbClr val="00206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HK" altLang="ja-JP" sz="3200" b="1" dirty="0" smtClean="0">
                <a:solidFill>
                  <a:srgbClr val="00206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Cont’d</a:t>
            </a:r>
            <a:r>
              <a:rPr lang="en-HK" altLang="ja-JP" sz="3200" b="1" dirty="0">
                <a:solidFill>
                  <a:srgbClr val="00206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434745"/>
              </p:ext>
            </p:extLst>
          </p:nvPr>
        </p:nvGraphicFramePr>
        <p:xfrm>
          <a:off x="1205330" y="1861274"/>
          <a:ext cx="10099978" cy="380043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555390">
                  <a:extLst>
                    <a:ext uri="{9D8B030D-6E8A-4147-A177-3AD203B41FA5}">
                      <a16:colId xmlns:a16="http://schemas.microsoft.com/office/drawing/2014/main" val="3877370684"/>
                    </a:ext>
                  </a:extLst>
                </a:gridCol>
                <a:gridCol w="5544588">
                  <a:extLst>
                    <a:ext uri="{9D8B030D-6E8A-4147-A177-3AD203B41FA5}">
                      <a16:colId xmlns:a16="http://schemas.microsoft.com/office/drawing/2014/main" val="3216418161"/>
                    </a:ext>
                  </a:extLst>
                </a:gridCol>
              </a:tblGrid>
              <a:tr h="600031">
                <a:tc>
                  <a:txBody>
                    <a:bodyPr/>
                    <a:lstStyle/>
                    <a:p>
                      <a:r>
                        <a:rPr lang="en-HK" altLang="zh-HK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Criteria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altLang="zh-HK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Result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1196"/>
                  </a:ext>
                </a:extLst>
              </a:tr>
              <a:tr h="600031">
                <a:tc>
                  <a:txBody>
                    <a:bodyPr/>
                    <a:lstStyle/>
                    <a:p>
                      <a:r>
                        <a:rPr lang="en-HK" altLang="zh-HK" sz="1800" kern="12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Design Process</a:t>
                      </a:r>
                      <a:endParaRPr lang="zh-HK" altLang="en-US" sz="18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altLang="zh-HK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Different</a:t>
                      </a:r>
                      <a:r>
                        <a:rPr lang="en-HK" altLang="zh-HK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kinds of engineering tasks which involve design process are included in the courses, such as design of electrical energy system and BIM models</a:t>
                      </a:r>
                    </a:p>
                    <a:p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632630"/>
                  </a:ext>
                </a:extLst>
              </a:tr>
              <a:tr h="600031">
                <a:tc>
                  <a:txBody>
                    <a:bodyPr/>
                    <a:lstStyle/>
                    <a:p>
                      <a:r>
                        <a:rPr lang="en-HK" altLang="zh-HK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Applications of Engineering</a:t>
                      </a:r>
                      <a:r>
                        <a:rPr lang="en-HK" altLang="zh-HK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Concepts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altLang="zh-HK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Engineering</a:t>
                      </a:r>
                      <a:r>
                        <a:rPr lang="en-HK" altLang="zh-HK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concepts such as </a:t>
                      </a:r>
                      <a:r>
                        <a:rPr lang="en-US" altLang="zh-HK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fundamental engineering knowledge, actual engineering practice, new technology and advancement of the engineering professions are widely introduced in different modules</a:t>
                      </a:r>
                    </a:p>
                    <a:p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457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88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2045" y="948288"/>
            <a:ext cx="7109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Results and </a:t>
            </a:r>
            <a:r>
              <a:rPr lang="en-HK" altLang="ja-JP" sz="32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Discussion </a:t>
            </a:r>
            <a:r>
              <a:rPr lang="en-HK" altLang="ja-JP" sz="3200" b="1" dirty="0">
                <a:solidFill>
                  <a:srgbClr val="00206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HK" altLang="ja-JP" sz="3200" b="1" dirty="0" smtClean="0">
                <a:solidFill>
                  <a:srgbClr val="00206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Cont’d</a:t>
            </a:r>
            <a:r>
              <a:rPr lang="en-HK" altLang="ja-JP" sz="3200" b="1" dirty="0">
                <a:solidFill>
                  <a:srgbClr val="00206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65237"/>
              </p:ext>
            </p:extLst>
          </p:nvPr>
        </p:nvGraphicFramePr>
        <p:xfrm>
          <a:off x="1205330" y="1861274"/>
          <a:ext cx="9933724" cy="38918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966862">
                  <a:extLst>
                    <a:ext uri="{9D8B030D-6E8A-4147-A177-3AD203B41FA5}">
                      <a16:colId xmlns:a16="http://schemas.microsoft.com/office/drawing/2014/main" val="3877370684"/>
                    </a:ext>
                  </a:extLst>
                </a:gridCol>
                <a:gridCol w="4966862">
                  <a:extLst>
                    <a:ext uri="{9D8B030D-6E8A-4147-A177-3AD203B41FA5}">
                      <a16:colId xmlns:a16="http://schemas.microsoft.com/office/drawing/2014/main" val="3216418161"/>
                    </a:ext>
                  </a:extLst>
                </a:gridCol>
              </a:tblGrid>
              <a:tr h="600031">
                <a:tc>
                  <a:txBody>
                    <a:bodyPr/>
                    <a:lstStyle/>
                    <a:p>
                      <a:r>
                        <a:rPr lang="en-HK" altLang="zh-HK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Criteria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altLang="zh-HK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Result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1196"/>
                  </a:ext>
                </a:extLst>
              </a:tr>
              <a:tr h="600031">
                <a:tc>
                  <a:txBody>
                    <a:bodyPr/>
                    <a:lstStyle/>
                    <a:p>
                      <a:r>
                        <a:rPr lang="en-HK" altLang="zh-HK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Problem</a:t>
                      </a:r>
                      <a:r>
                        <a:rPr lang="en-HK" altLang="zh-HK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Solving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altLang="zh-HK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courses are highly practical in which</a:t>
                      </a:r>
                      <a:r>
                        <a:rPr lang="en-HK" altLang="zh-HK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students are asked to tackle problems based on knowledge, information and data and statutory requirements</a:t>
                      </a:r>
                    </a:p>
                    <a:p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619510"/>
                  </a:ext>
                </a:extLst>
              </a:tr>
              <a:tr h="600031">
                <a:tc>
                  <a:txBody>
                    <a:bodyPr/>
                    <a:lstStyle/>
                    <a:p>
                      <a:r>
                        <a:rPr lang="en-HK" altLang="zh-HK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Teamwork</a:t>
                      </a:r>
                      <a:r>
                        <a:rPr lang="en-HK" altLang="zh-HK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and Communication related to Engineering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altLang="zh-HK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Teamwork and</a:t>
                      </a:r>
                      <a:r>
                        <a:rPr lang="en-HK" altLang="zh-HK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communication are particularly applied in the integrated project modules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806533"/>
                  </a:ext>
                </a:extLst>
              </a:tr>
              <a:tr h="600031">
                <a:tc>
                  <a:txBody>
                    <a:bodyPr/>
                    <a:lstStyle/>
                    <a:p>
                      <a:r>
                        <a:rPr lang="en-HK" altLang="zh-HK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Exposure to Engineering Environment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K" altLang="zh-HK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The design of teaching and learning</a:t>
                      </a:r>
                      <a:r>
                        <a:rPr lang="en-HK" altLang="zh-HK" baseline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activities offers strong interaction with the engineering industry</a:t>
                      </a:r>
                      <a:endParaRPr lang="zh-HK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425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8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2045" y="948288"/>
            <a:ext cx="497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Recommendations</a:t>
            </a:r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12045" y="1891810"/>
            <a:ext cx="782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CN" sz="2400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1. Interaction between </a:t>
            </a:r>
            <a:r>
              <a:rPr lang="en-HK" altLang="zh-CN" sz="2400" u="sng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ApL</a:t>
            </a:r>
            <a:r>
              <a:rPr lang="en-HK" altLang="zh-CN" sz="2400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 courses and STM subjects</a:t>
            </a:r>
          </a:p>
        </p:txBody>
      </p:sp>
      <p:pic>
        <p:nvPicPr>
          <p:cNvPr id="2050" name="Picture 2" descr="Press Releases 20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690" y="3912551"/>
            <a:ext cx="2439149" cy="16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1112044" y="2712222"/>
            <a:ext cx="6876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Students are encouraged and facilitated to 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apply knowledge learned from STM subjects to engineering tasks, 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w</a:t>
            </a:r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hich help them relate the knowledge to the engineering world</a:t>
            </a:r>
            <a:endParaRPr lang="en-US" altLang="zh-CN" sz="24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47" y="1988268"/>
            <a:ext cx="2214692" cy="16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33" y="-9822557"/>
            <a:ext cx="819243" cy="4608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2045" y="948288"/>
            <a:ext cx="58540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Recommendations </a:t>
            </a:r>
            <a:r>
              <a:rPr lang="en-HK" altLang="ja-JP" sz="3200" b="1" dirty="0">
                <a:solidFill>
                  <a:srgbClr val="00206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(Cont’d)</a:t>
            </a:r>
          </a:p>
          <a:p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12044" y="1891810"/>
            <a:ext cx="568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CN" sz="24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2</a:t>
            </a:r>
            <a:r>
              <a:rPr lang="en-HK" altLang="zh-CN" sz="2400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. Support from Engineering Industry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112044" y="2712222"/>
            <a:ext cx="6876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Supports range from 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professional advice to the course curriculum, guest lectures, company and facilities visits, scholarship and internship opportunities </a:t>
            </a:r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can strongly improve the quality and attractiveness of the </a:t>
            </a:r>
            <a:r>
              <a:rPr lang="en-US" altLang="zh-CN" sz="2400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ApL</a:t>
            </a:r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 courses</a:t>
            </a:r>
            <a:endParaRPr lang="en-US" altLang="zh-CN" sz="24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</p:txBody>
      </p:sp>
      <p:pic>
        <p:nvPicPr>
          <p:cNvPr id="3074" name="Picture 2" descr="Engineering Success from Hong Kong | C'est le bon moment pour s'implanter  et investir à Hong Ko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166" y="1978429"/>
            <a:ext cx="2557554" cy="170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Hong Kong Institution of Engine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933" y="3990110"/>
            <a:ext cx="2665787" cy="130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33" y="-9822557"/>
            <a:ext cx="819243" cy="4608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2045" y="948288"/>
            <a:ext cx="57376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Recommendations </a:t>
            </a:r>
            <a:r>
              <a:rPr lang="en-HK" altLang="ja-JP" sz="3200" b="1" dirty="0">
                <a:solidFill>
                  <a:srgbClr val="00206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(Cont’d)</a:t>
            </a:r>
          </a:p>
          <a:p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12044" y="1891810"/>
            <a:ext cx="670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CN" sz="2400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3. Introduction of Advanced Technology in Engineering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124346" y="2928353"/>
            <a:ext cx="68764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Advanced 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technology in engineering such as 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artificial intelligence, robotics, internet of things and design software 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should be largely adopted to arouse the interest of students in engineering</a:t>
            </a:r>
            <a:endParaRPr lang="en-US" altLang="zh-CN" sz="24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</p:txBody>
      </p:sp>
      <p:pic>
        <p:nvPicPr>
          <p:cNvPr id="4098" name="Picture 2" descr="How To Become An Artificial Intelligence Engineer In 2023: A Comprehensive  Guide - Learning.Shine - Talent Econo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909" y="2194559"/>
            <a:ext cx="2759134" cy="166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可能是 12 個人和顯示的文字是「 Organisedby: IVE Engineering IET SURVEYORS Seminar on Digital Twin for Smart City Development Panel Discussion 」的圖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367" y="4031673"/>
            <a:ext cx="2755215" cy="183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33" y="-9822557"/>
            <a:ext cx="819243" cy="4608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2045" y="948288"/>
            <a:ext cx="6078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Recommendations </a:t>
            </a:r>
            <a:r>
              <a:rPr lang="en-HK" altLang="ja-JP" sz="3200" b="1" dirty="0">
                <a:solidFill>
                  <a:srgbClr val="00206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(Cont’d)</a:t>
            </a:r>
          </a:p>
          <a:p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12044" y="1891810"/>
            <a:ext cx="670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CN" sz="2400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4</a:t>
            </a:r>
            <a:r>
              <a:rPr lang="en-HK" altLang="zh-CN" sz="2400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. Enhancements of Pedagogies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124346" y="2928353"/>
            <a:ext cx="6876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Pedagogies 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such as 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technology enhanced learning, project based learning and active student engagement 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can be strengthened and adopted to the courses</a:t>
            </a:r>
            <a:endParaRPr lang="en-US" altLang="zh-CN" sz="24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A229CEBB-9FD3-416B-9E3D-D8120318FB1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92" t="23220" r="37759" b="22260"/>
          <a:stretch/>
        </p:blipFill>
        <p:spPr bwMode="auto">
          <a:xfrm>
            <a:off x="9010996" y="1995053"/>
            <a:ext cx="1976374" cy="2018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 descr="Project-Based Learning Design Certificate Workshop Course - Transform  Educational Consulting Limit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192" y="4305455"/>
            <a:ext cx="2097982" cy="15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33" y="-9822557"/>
            <a:ext cx="819243" cy="4608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2045" y="948288"/>
            <a:ext cx="4972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References (selected)</a:t>
            </a:r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112043" y="1891810"/>
            <a:ext cx="87551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Felder, R.M. (2012). Engineering education: A tale of two paradigms. Shaking the foundations of Geo-Engineering education, 9-14.</a:t>
            </a:r>
            <a:endParaRPr lang="en-US" altLang="zh-CN" sz="16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endParaRPr lang="en-US" altLang="zh-CN" sz="1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r>
              <a:rPr lang="en-US" altLang="zh-CN" sz="1600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Kutnick</a:t>
            </a:r>
            <a:r>
              <a:rPr lang="en-US" altLang="zh-CN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, P., Chan, R. Y-Y., Chan, C. K. Y., Good, D., Lee, B. P-Y., &amp; Lai, V. K. W. (2018). Aspiring to become an engineer in Hong Kong: effects of engineering education and demographic background on secondary students’ expectation to become an engineer. European Journal of Engineering Education, 43(6), 824-841</a:t>
            </a:r>
            <a:r>
              <a:rPr lang="en-US" altLang="zh-CN" sz="16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.</a:t>
            </a:r>
          </a:p>
          <a:p>
            <a:endParaRPr lang="en-HK" altLang="zh-CN" sz="1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r>
              <a:rPr lang="en-US" altLang="zh-CN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Moore, T. J., </a:t>
            </a:r>
            <a:r>
              <a:rPr lang="en-US" altLang="zh-CN" sz="1600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Glancy</a:t>
            </a:r>
            <a:r>
              <a:rPr lang="en-US" altLang="zh-CN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, A. W., Tank, K. M., </a:t>
            </a:r>
            <a:r>
              <a:rPr lang="en-US" altLang="zh-CN" sz="1600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Kersten</a:t>
            </a:r>
            <a:r>
              <a:rPr lang="en-US" altLang="zh-CN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, J. A., Smith, K. A., &amp; </a:t>
            </a:r>
            <a:r>
              <a:rPr lang="en-US" altLang="zh-CN" sz="1600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Stohlmann</a:t>
            </a:r>
            <a:r>
              <a:rPr lang="en-US" altLang="zh-CN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, M. S. (2014). A framework for quality K-12 engineering education: Research and development. Journal of pre-college engineering education research (J-PEER), 4(1), 2.</a:t>
            </a:r>
            <a:endParaRPr lang="en-US" altLang="zh-CN" sz="16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endParaRPr lang="en-US" altLang="zh-CN" sz="16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r>
              <a:rPr lang="en-US" altLang="zh-CN" sz="1600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Purzer</a:t>
            </a:r>
            <a:r>
              <a:rPr lang="en-US" altLang="zh-CN" sz="16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, S. &amp; Shelley, M. (2018). Engineering education in elementary and secondary schools. International Journal of Education in Mathematics, Science and Technology, 6(4), I-V.</a:t>
            </a:r>
            <a:endParaRPr lang="en-HK" altLang="zh-CN" sz="16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135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1194168" y="3218438"/>
            <a:ext cx="9618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5400" b="1" dirty="0">
                <a:solidFill>
                  <a:srgbClr val="0021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charset="0"/>
              </a:rPr>
              <a:t>Thank you</a:t>
            </a:r>
            <a:endParaRPr lang="en-US" altLang="zh-HK" sz="5400" dirty="0">
              <a:solidFill>
                <a:srgbClr val="00215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054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2045" y="948288"/>
            <a:ext cx="682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Background</a:t>
            </a:r>
            <a:endParaRPr lang="en-US" altLang="zh-TW" sz="32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01218" y="1860370"/>
            <a:ext cx="7242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altLang="zh-CN" sz="2400" dirty="0" smtClean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In </a:t>
            </a:r>
            <a:r>
              <a:rPr lang="en-HK" altLang="zh-CN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Hong Kong</a:t>
            </a:r>
            <a:r>
              <a:rPr lang="en-HK" altLang="zh-CN" sz="2400" dirty="0" smtClean="0">
                <a:solidFill>
                  <a:srgbClr val="00206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, engineering education is not explicitly included in </a:t>
            </a:r>
            <a:r>
              <a:rPr lang="en-HK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mainstream secondary schools </a:t>
            </a:r>
            <a:r>
              <a:rPr lang="en-HK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CN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Engineering knowledge is infused into science, technology and mathematics </a:t>
            </a:r>
            <a:r>
              <a:rPr lang="en-HK" altLang="zh-CN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(STM) </a:t>
            </a:r>
            <a:r>
              <a:rPr lang="en-HK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subjects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CN" sz="2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CN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CN" sz="2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</p:txBody>
      </p:sp>
      <p:pic>
        <p:nvPicPr>
          <p:cNvPr id="6" name="Picture 2" descr="Hong Kong's education system has room to improve on gender equality - Hong  Kong Free Press HKF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237" y="1995847"/>
            <a:ext cx="3110936" cy="207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156342" y="4205282"/>
            <a:ext cx="8288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CN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Usually, the knowledge is delivered through </a:t>
            </a:r>
            <a:r>
              <a:rPr lang="en-HK" altLang="zh-CN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extra-curricular activities, inter-school competitions, or career talks</a:t>
            </a:r>
          </a:p>
        </p:txBody>
      </p:sp>
    </p:spTree>
    <p:extLst>
      <p:ext uri="{BB962C8B-B14F-4D97-AF65-F5344CB8AC3E}">
        <p14:creationId xmlns:p14="http://schemas.microsoft.com/office/powerpoint/2010/main" val="11006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Kwun Tong &lt;&lt; V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0" y="2640513"/>
            <a:ext cx="5059680" cy="140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112045" y="948288"/>
            <a:ext cx="682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Aim and Objectives</a:t>
            </a:r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2045" y="1819753"/>
            <a:ext cx="63361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CN" sz="2400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Aim of Study</a:t>
            </a:r>
          </a:p>
          <a:p>
            <a:endParaRPr lang="en-US" altLang="zh-CN" sz="2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This 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paper </a:t>
            </a:r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aims to 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propose an 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effective mechanism</a:t>
            </a:r>
            <a:r>
              <a:rPr lang="en-US" altLang="zh-CN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 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of engineering education in secondary schools by conducting a practical case study of 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Applied Learning courses (</a:t>
            </a:r>
            <a:r>
              <a:rPr lang="en-US" altLang="zh-CN" sz="2400" b="1" dirty="0" err="1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ApL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)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 in current secondary school curriculum in Hong Kong.</a:t>
            </a:r>
            <a:endParaRPr lang="en-HK" altLang="zh-CN" sz="2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958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2045" y="948288"/>
            <a:ext cx="682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Aim and Objectives </a:t>
            </a:r>
            <a:r>
              <a:rPr lang="en-HK" altLang="ja-JP" sz="3200" b="1" dirty="0">
                <a:solidFill>
                  <a:srgbClr val="00206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(Cont’d</a:t>
            </a:r>
            <a:r>
              <a:rPr lang="en-HK" altLang="ja-JP" sz="3200" b="1" dirty="0" smtClean="0">
                <a:solidFill>
                  <a:srgbClr val="002060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2045" y="1816996"/>
            <a:ext cx="75913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CN" sz="2400" u="sng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Objectives of Study</a:t>
            </a:r>
          </a:p>
          <a:p>
            <a:endParaRPr lang="en-HK" altLang="zh-CN" sz="2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To 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briefly review the 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existing problems of engineering education in Hong Kong 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secondary </a:t>
            </a:r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CN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To 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study the 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effectiveness of the implementation of </a:t>
            </a:r>
            <a:r>
              <a:rPr lang="en-US" altLang="zh-CN" sz="2400" b="1" dirty="0" err="1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ApL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 in secondary school </a:t>
            </a:r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curriculum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CN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To 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provide 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recommendations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 on improving the design and structure of </a:t>
            </a:r>
            <a:r>
              <a:rPr lang="en-US" altLang="zh-CN" sz="2400" dirty="0" err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ApL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 courses</a:t>
            </a:r>
            <a:endParaRPr lang="en-HK" altLang="zh-CN" sz="2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</p:txBody>
      </p:sp>
      <p:pic>
        <p:nvPicPr>
          <p:cNvPr id="1028" name="Picture 4" descr="STEM Education and development of engineering ident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446" y="1933375"/>
            <a:ext cx="3425418" cy="16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5" y="-9291710"/>
            <a:ext cx="794057" cy="4466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2045" y="948288"/>
            <a:ext cx="90377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Existing Problems of Engineering Education in Hong Kong Secondary Schools</a:t>
            </a:r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2045" y="2274838"/>
            <a:ext cx="75913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altLang="zh-CN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Limited</a:t>
            </a:r>
            <a:r>
              <a:rPr lang="en-HK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 </a:t>
            </a:r>
            <a:r>
              <a:rPr lang="en-HK" altLang="zh-CN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engineering-oriented subjects </a:t>
            </a:r>
            <a:r>
              <a:rPr lang="en-HK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in secondary school curriculum</a:t>
            </a:r>
            <a:endParaRPr lang="en-US" altLang="zh-CN" sz="2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CN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Few </a:t>
            </a:r>
            <a:r>
              <a:rPr lang="en-HK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secondary school </a:t>
            </a:r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teachers are with engineering qualifications and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CN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HK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These may </a:t>
            </a:r>
            <a:r>
              <a:rPr lang="en-HK" altLang="zh-CN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deter the students' aspirations </a:t>
            </a:r>
            <a:r>
              <a:rPr lang="en-HK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to pursue further studies in engineering and to become engineers eventually </a:t>
            </a:r>
            <a:endParaRPr lang="en-US" altLang="zh-CN" sz="2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CN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CN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CN" sz="2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CN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HK" altLang="zh-CN" sz="2400" dirty="0" smtClean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</p:txBody>
      </p:sp>
      <p:pic>
        <p:nvPicPr>
          <p:cNvPr id="2054" name="Picture 6" descr="The 17th Infrastructure Building Competition for Secondary Schools - Final  Competition - Hong Kong Construction Association (HKCA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934" y="2328874"/>
            <a:ext cx="2554599" cy="17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ngineering Education Resources - Center for Engineering Education  Innovation, HK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934" y="4189614"/>
            <a:ext cx="2552539" cy="170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4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2045" y="948288"/>
            <a:ext cx="682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Applied Learning Course (</a:t>
            </a:r>
            <a:r>
              <a:rPr lang="en-HK" altLang="ja-JP" sz="3200" b="1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ApL</a:t>
            </a:r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2044" y="1891810"/>
            <a:ext cx="69596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Applied Learning Courses (</a:t>
            </a:r>
            <a:r>
              <a:rPr lang="en-US" altLang="zh-CN" sz="2400" b="1" dirty="0" err="1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ApL</a:t>
            </a:r>
            <a:r>
              <a:rPr lang="en-US" altLang="zh-CN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) </a:t>
            </a:r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are 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introduced to diversify the curriculum of senior secondary students by the Education Bureau of the Hong Kong SAR </a:t>
            </a:r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government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HK" altLang="zh-CN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err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ApL</a:t>
            </a:r>
            <a:r>
              <a:rPr lang="en-US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 Courses emphasize 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the development of 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fundamental skill set, career-related competencies and generic skills of students</a:t>
            </a:r>
            <a:r>
              <a:rPr lang="en-US" altLang="zh-CN" sz="2400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, and explore their </a:t>
            </a:r>
            <a:r>
              <a:rPr lang="en-US" altLang="zh-CN" sz="24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career aspirations and orientation for lifelong learning</a:t>
            </a:r>
            <a:endParaRPr lang="en-HK" altLang="zh-CN" sz="24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PMingLiU" panose="02020500000000000000" pitchFamily="18" charset="-120"/>
            </a:endParaRPr>
          </a:p>
        </p:txBody>
      </p:sp>
      <p:pic>
        <p:nvPicPr>
          <p:cNvPr id="1026" name="Picture 2" descr="English-related Applied Learning Courses - Education Bur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826" y="1891810"/>
            <a:ext cx="2854018" cy="399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53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2045" y="948288"/>
            <a:ext cx="682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Case Studies</a:t>
            </a:r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2044" y="1891810"/>
            <a:ext cx="5770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1. Electrical and Energy Engineering</a:t>
            </a:r>
          </a:p>
        </p:txBody>
      </p:sp>
      <p:pic>
        <p:nvPicPr>
          <p:cNvPr id="4100" name="Picture 4" descr="https://static.wixstatic.com/media/cc9d3f_e0a95783a73c493099994a67dc9c402f~mv2.jpg/v1/fill/w_1068,h_755,al_c,q_85,usm_0.66_1.00_0.01,enc_auto/cc9d3f_e0a95783a73c493099994a67dc9c402f~m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604" y="2646545"/>
            <a:ext cx="2363181" cy="16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tatic.wixstatic.com/media/cc9d3f_b617f0583b7e4d36ab7229dd66ccc9c9~mv2.jpg/v1/fill/w_1068,h_755,al_c,q_85,usm_0.66_1.00_0.01,enc_auto/cc9d3f_b617f0583b7e4d36ab7229dd66ccc9c9~m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576" y="2646544"/>
            <a:ext cx="2363181" cy="167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6475108" y="4599629"/>
            <a:ext cx="525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zh-CN" sz="2400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PMingLiU" panose="02020500000000000000" pitchFamily="18" charset="-120"/>
              </a:rPr>
              <a:t>2. Digital Construction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08" y="2646544"/>
            <a:ext cx="2505902" cy="16706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313" y="2641610"/>
            <a:ext cx="2776451" cy="16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2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2045" y="948288"/>
            <a:ext cx="4075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Curriculum Design</a:t>
            </a:r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220743" y="1683327"/>
            <a:ext cx="3898669" cy="349134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HK" altLang="zh-HK" sz="16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Overall guiding principles</a:t>
            </a:r>
          </a:p>
          <a:p>
            <a:pPr marL="342900" indent="-342900">
              <a:buAutoNum type="arabicPeriod"/>
            </a:pPr>
            <a:r>
              <a:rPr lang="en-HK" altLang="zh-HK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Career-related Competencies</a:t>
            </a:r>
          </a:p>
          <a:p>
            <a:pPr marL="342900" indent="-342900">
              <a:buAutoNum type="arabicPeriod"/>
            </a:pPr>
            <a:r>
              <a:rPr lang="en-HK" altLang="zh-HK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Foundation Skills</a:t>
            </a:r>
          </a:p>
          <a:p>
            <a:pPr marL="342900" indent="-342900">
              <a:buAutoNum type="arabicPeriod"/>
            </a:pPr>
            <a:r>
              <a:rPr lang="en-HK" altLang="zh-HK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Thinking Skills</a:t>
            </a:r>
          </a:p>
          <a:p>
            <a:pPr marL="342900" indent="-342900">
              <a:buAutoNum type="arabicPeriod"/>
            </a:pPr>
            <a:r>
              <a:rPr lang="en-HK" altLang="zh-HK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People Skills</a:t>
            </a:r>
          </a:p>
          <a:p>
            <a:pPr marL="342900" indent="-342900">
              <a:buAutoNum type="arabicPeriod"/>
            </a:pPr>
            <a:r>
              <a:rPr lang="en-HK" altLang="zh-HK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Value and Attitudes</a:t>
            </a:r>
            <a:endParaRPr lang="zh-HK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8193578" y="1250028"/>
            <a:ext cx="3898669" cy="3491345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HK" altLang="zh-HK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Student Projects</a:t>
            </a:r>
          </a:p>
          <a:p>
            <a:pPr marL="342900" indent="-342900">
              <a:buAutoNum type="arabicPeriod"/>
            </a:pPr>
            <a:r>
              <a:rPr lang="en-HK" altLang="zh-HK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integrate and apply learned knowledge in completing an end-of-course student project</a:t>
            </a:r>
          </a:p>
          <a:p>
            <a:pPr marL="342900" indent="-342900">
              <a:buAutoNum type="arabicPeriod"/>
            </a:pPr>
            <a:r>
              <a:rPr lang="en-HK" altLang="zh-HK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 develop basic research and presentation skills</a:t>
            </a:r>
          </a:p>
          <a:p>
            <a:pPr marL="342900" indent="-342900">
              <a:buAutoNum type="arabicPeriod"/>
            </a:pPr>
            <a:endParaRPr lang="zh-HK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701470" y="1573187"/>
            <a:ext cx="4910051" cy="361291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HK" altLang="zh-HK" sz="24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Modules</a:t>
            </a:r>
          </a:p>
          <a:p>
            <a:pPr marL="342900" indent="-342900">
              <a:buAutoNum type="arabicPeriod"/>
            </a:pPr>
            <a:r>
              <a:rPr lang="en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Overview of the Industries</a:t>
            </a:r>
          </a:p>
          <a:p>
            <a:pPr marL="342900" indent="-342900">
              <a:buAutoNum type="arabicPeriod"/>
            </a:pPr>
            <a:r>
              <a:rPr lang="en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Theory and Practice</a:t>
            </a:r>
          </a:p>
          <a:p>
            <a:pPr marL="342900" indent="-342900">
              <a:buAutoNum type="arabicPeriod"/>
            </a:pPr>
            <a:r>
              <a:rPr lang="en-HK" altLang="zh-HK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Problem-solving, Critical Thinking and Communication Skills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378" y="3956858"/>
            <a:ext cx="2328950" cy="1746713"/>
          </a:xfrm>
          <a:prstGeom prst="rect">
            <a:avLst/>
          </a:prstGeom>
        </p:spPr>
      </p:pic>
      <p:pic>
        <p:nvPicPr>
          <p:cNvPr id="6148" name="Picture 4" descr="GovHK: Secondary Edu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4" y="4437323"/>
            <a:ext cx="2721099" cy="141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76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2046" y="948288"/>
            <a:ext cx="2329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K" altLang="ja-JP" sz="32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Pedagogy</a:t>
            </a:r>
            <a:endParaRPr lang="en-US" altLang="zh-TW" sz="3200" b="1" dirty="0">
              <a:solidFill>
                <a:srgbClr val="002060"/>
              </a:solidFill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4322"/>
              </p:ext>
            </p:extLst>
          </p:nvPr>
        </p:nvGraphicFramePr>
        <p:xfrm>
          <a:off x="2213278" y="1862051"/>
          <a:ext cx="8034223" cy="351903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561064">
                  <a:extLst>
                    <a:ext uri="{9D8B030D-6E8A-4147-A177-3AD203B41FA5}">
                      <a16:colId xmlns:a16="http://schemas.microsoft.com/office/drawing/2014/main" val="156332019"/>
                    </a:ext>
                  </a:extLst>
                </a:gridCol>
                <a:gridCol w="3961183">
                  <a:extLst>
                    <a:ext uri="{9D8B030D-6E8A-4147-A177-3AD203B41FA5}">
                      <a16:colId xmlns:a16="http://schemas.microsoft.com/office/drawing/2014/main" val="2146917697"/>
                    </a:ext>
                  </a:extLst>
                </a:gridCol>
                <a:gridCol w="3511976">
                  <a:extLst>
                    <a:ext uri="{9D8B030D-6E8A-4147-A177-3AD203B41FA5}">
                      <a16:colId xmlns:a16="http://schemas.microsoft.com/office/drawing/2014/main" val="2378783587"/>
                    </a:ext>
                  </a:extLst>
                </a:gridCol>
              </a:tblGrid>
              <a:tr h="4765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Type of teaching and learning activity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Purpose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2300687"/>
                  </a:ext>
                </a:extLst>
              </a:tr>
              <a:tr h="4765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Classroom teaching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Knowledge sharing and delivery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1887774"/>
                  </a:ext>
                </a:extLst>
              </a:tr>
              <a:tr h="8756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Group discussion and presentation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Reflection of knowledge acquired and sharing of ideas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8313332"/>
                  </a:ext>
                </a:extLst>
              </a:tr>
              <a:tr h="7148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Experiment and workshop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Practical training and application of solutions to practical tasks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1945225"/>
                  </a:ext>
                </a:extLst>
              </a:tr>
              <a:tr h="4765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Project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Knowledge integration and implementation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4856560"/>
                  </a:ext>
                </a:extLst>
              </a:tr>
              <a:tr h="4765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6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6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Company and facilities visit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r-HR" sz="16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Appreciation of real life practice and know-how</a:t>
                      </a:r>
                      <a:endParaRPr lang="zh-TW" sz="16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02622"/>
                  </a:ext>
                </a:extLst>
              </a:tr>
            </a:tbl>
          </a:graphicData>
        </a:graphic>
      </p:graphicFrame>
      <p:sp>
        <p:nvSpPr>
          <p:cNvPr id="13" name="向左箭號圖說文字 12"/>
          <p:cNvSpPr/>
          <p:nvPr/>
        </p:nvSpPr>
        <p:spPr>
          <a:xfrm rot="1701324">
            <a:off x="9484823" y="4584056"/>
            <a:ext cx="2385752" cy="1030779"/>
          </a:xfrm>
          <a:prstGeom prst="left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HK" altLang="zh-HK" sz="17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Active Student Engagement</a:t>
            </a:r>
            <a:endParaRPr lang="zh-HK" altLang="en-US" sz="17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向右箭號圖說文字 13"/>
          <p:cNvSpPr/>
          <p:nvPr/>
        </p:nvSpPr>
        <p:spPr>
          <a:xfrm rot="20065278">
            <a:off x="142074" y="3309751"/>
            <a:ext cx="2457193" cy="993482"/>
          </a:xfrm>
          <a:prstGeom prst="right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HK" altLang="zh-HK" sz="17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Problem-based Learning</a:t>
            </a:r>
            <a:endParaRPr lang="zh-HK" altLang="en-US" sz="1700" b="1" dirty="0" smtClean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9" y="1865252"/>
            <a:ext cx="1848297" cy="1232198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118" y="1862051"/>
            <a:ext cx="1518113" cy="20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1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700" b="1" dirty="0" smtClean="0">
            <a:solidFill>
              <a:schemeClr val="accent6">
                <a:lumMod val="7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964</Words>
  <Application>Microsoft Office PowerPoint</Application>
  <PresentationFormat>寬螢幕</PresentationFormat>
  <Paragraphs>134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微軟正黑體</vt:lpstr>
      <vt:lpstr>新細明體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VTC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STELLA CHEANG</dc:creator>
  <cp:lastModifiedBy>HUI KEN</cp:lastModifiedBy>
  <cp:revision>75</cp:revision>
  <dcterms:created xsi:type="dcterms:W3CDTF">2021-01-29T07:47:09Z</dcterms:created>
  <dcterms:modified xsi:type="dcterms:W3CDTF">2023-09-07T02:14:00Z</dcterms:modified>
</cp:coreProperties>
</file>