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6" r:id="rId2"/>
    <p:sldId id="273" r:id="rId3"/>
    <p:sldId id="274" r:id="rId4"/>
    <p:sldId id="275" r:id="rId5"/>
    <p:sldId id="276" r:id="rId6"/>
    <p:sldId id="277" r:id="rId7"/>
    <p:sldId id="271" r:id="rId8"/>
    <p:sldId id="278" r:id="rId9"/>
    <p:sldId id="285" r:id="rId10"/>
    <p:sldId id="279" r:id="rId11"/>
    <p:sldId id="286" r:id="rId12"/>
    <p:sldId id="280" r:id="rId13"/>
    <p:sldId id="284" r:id="rId14"/>
    <p:sldId id="281" r:id="rId15"/>
    <p:sldId id="287" r:id="rId16"/>
    <p:sldId id="282" r:id="rId17"/>
    <p:sldId id="293" r:id="rId18"/>
    <p:sldId id="288" r:id="rId19"/>
    <p:sldId id="257" r:id="rId20"/>
    <p:sldId id="259" r:id="rId21"/>
    <p:sldId id="262" r:id="rId22"/>
    <p:sldId id="264" r:id="rId23"/>
    <p:sldId id="266" r:id="rId24"/>
    <p:sldId id="258" r:id="rId25"/>
    <p:sldId id="289" r:id="rId26"/>
    <p:sldId id="263" r:id="rId27"/>
    <p:sldId id="265" r:id="rId28"/>
    <p:sldId id="290" r:id="rId29"/>
    <p:sldId id="261" r:id="rId30"/>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6" autoAdjust="0"/>
    <p:restoredTop sz="78887" autoAdjust="0"/>
  </p:normalViewPr>
  <p:slideViewPr>
    <p:cSldViewPr snapToGrid="0">
      <p:cViewPr varScale="1">
        <p:scale>
          <a:sx n="64" d="100"/>
          <a:sy n="64" d="100"/>
        </p:scale>
        <p:origin x="1517" y="58"/>
      </p:cViewPr>
      <p:guideLst/>
    </p:cSldViewPr>
  </p:slideViewPr>
  <p:notesTextViewPr>
    <p:cViewPr>
      <p:scale>
        <a:sx n="1" d="1"/>
        <a:sy n="1" d="1"/>
      </p:scale>
      <p:origin x="0" y="0"/>
    </p:cViewPr>
  </p:notesTextViewPr>
  <p:sorterViewPr>
    <p:cViewPr>
      <p:scale>
        <a:sx n="100" d="100"/>
        <a:sy n="100" d="100"/>
      </p:scale>
      <p:origin x="0" y="-27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F:\&#23398;&#20250;2021\ISATE2023\&#65332;&#26908;&#23450;.xlsx" TargetMode="External"/><Relationship Id="rId4" Type="http://schemas.openxmlformats.org/officeDocument/2006/relationships/themeOverride" Target="../theme/themeOverride1.xm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[Ｔ検定.xlsx]Sheet1!$B$4:$B$13</cx:f>
        <cx:lvl ptCount="10" formatCode="G/標準">
          <cx:pt idx="0">52.43</cx:pt>
          <cx:pt idx="1">39.979999999999997</cx:pt>
          <cx:pt idx="2">40.359999999999999</cx:pt>
          <cx:pt idx="3">43.210000000000001</cx:pt>
          <cx:pt idx="4">51.659999999999997</cx:pt>
          <cx:pt idx="5">56.399999999999999</cx:pt>
          <cx:pt idx="6">45.740000000000002</cx:pt>
          <cx:pt idx="7">43.899999999999999</cx:pt>
          <cx:pt idx="8">47.149999999999999</cx:pt>
          <cx:pt idx="9">61.369999999999997</cx:pt>
        </cx:lvl>
      </cx:numDim>
    </cx:data>
    <cx:data id="1">
      <cx:numDim type="val">
        <cx:f>[Ｔ検定.xlsx]Sheet1!$C$4:$C$13</cx:f>
        <cx:lvl ptCount="10" formatCode="G/標準">
          <cx:pt idx="0">115.86</cx:pt>
          <cx:pt idx="1">76.719999999999999</cx:pt>
          <cx:pt idx="2">86.629999999999995</cx:pt>
          <cx:pt idx="3">61.479999999999997</cx:pt>
          <cx:pt idx="4">66.5</cx:pt>
          <cx:pt idx="5">62.939999999999998</cx:pt>
          <cx:pt idx="6">49.780000000000001</cx:pt>
          <cx:pt idx="7">59.399999999999999</cx:pt>
          <cx:pt idx="8">76.519999999999996</cx:pt>
          <cx:pt idx="9">77.939999999999998</cx:pt>
        </cx:lvl>
      </cx:numDim>
    </cx:data>
  </cx:chartData>
  <cx:chart>
    <cx:plotArea>
      <cx:plotAreaRegion>
        <cx:series layoutId="boxWhisker" uniqueId="{5E344B3E-6AED-49B0-81D3-92D4CA574A8B}">
          <cx:tx>
            <cx:txData>
              <cx:f>[Ｔ検定.xlsx]Sheet1!$B$3</cx:f>
              <cx:v> in intervention group</cx:v>
            </cx:txData>
          </cx:tx>
          <cx:spPr>
            <a:solidFill>
              <a:schemeClr val="accent1">
                <a:lumMod val="20000"/>
                <a:lumOff val="80000"/>
              </a:schemeClr>
            </a:solidFill>
          </cx:spPr>
          <cx:dataId val="0"/>
          <cx:layoutPr>
            <cx:visibility meanLine="1" meanMarker="1" nonoutliers="0" outliers="1"/>
            <cx:statistics quartileMethod="exclusive"/>
          </cx:layoutPr>
        </cx:series>
        <cx:series layoutId="boxWhisker" uniqueId="{42C021AE-FD85-4105-AA50-712384D89336}">
          <cx:tx>
            <cx:txData>
              <cx:f>[Ｔ検定.xlsx]Sheet1!$C$3</cx:f>
              <cx:v>in control group</cx:v>
            </cx:txData>
          </cx:tx>
          <cx:spPr>
            <a:solidFill>
              <a:schemeClr val="accent2">
                <a:lumMod val="60000"/>
                <a:lumOff val="40000"/>
              </a:schemeClr>
            </a:solidFill>
          </cx:spPr>
          <cx:dataId val="1"/>
          <cx:layoutPr>
            <cx:visibility meanLine="1" meanMarker="1" nonoutliers="0" outliers="1"/>
            <cx:statistics quartileMethod="exclusive"/>
          </cx:layoutPr>
        </cx:series>
      </cx:plotAreaRegion>
      <cx:axis id="0" hidden="1">
        <cx:catScaling gapWidth="1.5"/>
        <cx:tickLabels/>
        <cx:txPr>
          <a:bodyPr vertOverflow="overflow" horzOverflow="overflow" wrap="square" lIns="0" tIns="0" rIns="0" bIns="0"/>
          <a:lstStyle/>
          <a:p>
            <a:pPr algn="ctr" rtl="0">
              <a:defRPr sz="3200" b="0">
                <a:solidFill>
                  <a:srgbClr val="595959"/>
                </a:solidFill>
                <a:latin typeface="Century" panose="02040604050505020304" pitchFamily="18" charset="0"/>
                <a:ea typeface="Century" panose="02040604050505020304" pitchFamily="18" charset="0"/>
                <a:cs typeface="Century" panose="02040604050505020304" pitchFamily="18" charset="0"/>
              </a:defRPr>
            </a:pPr>
            <a:endParaRPr lang="ja-JP" altLang="en-US" sz="3200"/>
          </a:p>
        </cx:txPr>
      </cx:axis>
      <cx:axis id="1">
        <cx:valScaling/>
        <cx:title>
          <cx:tx>
            <cx:rich>
              <a:bodyPr spcFirstLastPara="1" vertOverflow="ellipsis" horzOverflow="overflow" wrap="square" lIns="0" tIns="0" rIns="0" bIns="0" anchor="ctr" anchorCtr="1"/>
              <a:lstStyle/>
              <a:p>
                <a:pPr algn="ctr" rtl="0">
                  <a:defRPr sz="3200"/>
                </a:pPr>
                <a:r>
                  <a:rPr lang="en-US" altLang="ja-JP" sz="3200" b="0" i="0" u="none" strike="noStrike" baseline="0" dirty="0">
                    <a:solidFill>
                      <a:sysClr val="windowText" lastClr="000000">
                        <a:lumMod val="65000"/>
                        <a:lumOff val="35000"/>
                      </a:sysClr>
                    </a:solidFill>
                    <a:latin typeface="Calibri" panose="020F0502020204030204"/>
                    <a:ea typeface="游ゴシック" panose="020B0400000000000000" pitchFamily="50" charset="-128"/>
                  </a:rPr>
                  <a:t>Setting time [sec]</a:t>
                </a:r>
                <a:endParaRPr lang="ja-JP" altLang="en-US" sz="3200" b="0" i="0" u="none" strike="noStrike" baseline="0" dirty="0">
                  <a:solidFill>
                    <a:sysClr val="windowText" lastClr="000000">
                      <a:lumMod val="65000"/>
                      <a:lumOff val="35000"/>
                    </a:sysClr>
                  </a:solidFill>
                  <a:latin typeface="Calibri" panose="020F0502020204030204"/>
                  <a:ea typeface="游ゴシック" panose="020B0400000000000000" pitchFamily="50" charset="-128"/>
                </a:endParaRPr>
              </a:p>
            </cx:rich>
          </cx:tx>
        </cx:title>
        <cx:majorGridlines/>
        <cx:minorGridlines/>
        <cx:majorTickMarks type="out"/>
        <cx:tickLabels/>
        <cx:txPr>
          <a:bodyPr spcFirstLastPara="1" vertOverflow="ellipsis" horzOverflow="overflow" wrap="square" lIns="0" tIns="0" rIns="0" bIns="0" anchor="ctr" anchorCtr="1"/>
          <a:lstStyle/>
          <a:p>
            <a:pPr algn="ctr" rtl="0">
              <a:defRPr sz="3200">
                <a:latin typeface="HGPｺﾞｼｯｸE" panose="020B0900000000000000" pitchFamily="50" charset="-128"/>
                <a:ea typeface="HGPｺﾞｼｯｸE" panose="020B0900000000000000" pitchFamily="50" charset="-128"/>
                <a:cs typeface="HGPｺﾞｼｯｸE" panose="020B0900000000000000" pitchFamily="50" charset="-128"/>
              </a:defRPr>
            </a:pPr>
            <a:endParaRPr lang="ja-JP" altLang="en-US" sz="3200" b="0" i="0" u="none" strike="noStrike" baseline="0">
              <a:solidFill>
                <a:sysClr val="windowText" lastClr="000000">
                  <a:lumMod val="65000"/>
                  <a:lumOff val="35000"/>
                </a:sysClr>
              </a:solidFill>
              <a:latin typeface="HGPｺﾞｼｯｸE" panose="020B0900000000000000" pitchFamily="50" charset="-128"/>
              <a:ea typeface="HGPｺﾞｼｯｸE" panose="020B0900000000000000" pitchFamily="50" charset="-128"/>
            </a:endParaRPr>
          </a:p>
        </cx:txPr>
      </cx:axis>
    </cx:plotArea>
    <cx:legend pos="t" align="ctr" overlay="0">
      <cx:txPr>
        <a:bodyPr vertOverflow="overflow" horzOverflow="overflow" wrap="square" lIns="0" tIns="0" rIns="0" bIns="0"/>
        <a:lstStyle/>
        <a:p>
          <a:pPr algn="ctr" rtl="0">
            <a:defRPr sz="3200" b="0">
              <a:solidFill>
                <a:srgbClr val="595959"/>
              </a:solidFill>
              <a:latin typeface="ＭＳ Ｐゴシック" panose="020B0600070205080204" pitchFamily="50" charset="-128"/>
              <a:ea typeface="ＭＳ Ｐゴシック" panose="020B0600070205080204" pitchFamily="50" charset="-128"/>
              <a:cs typeface="ＭＳ Ｐゴシック" panose="020B0600070205080204" pitchFamily="50" charset="-128"/>
            </a:defRPr>
          </a:pPr>
          <a:endParaRPr lang="ja-JP" altLang="en-US" sz="3200">
            <a:latin typeface="ＭＳ Ｐゴシック" panose="020B0600070205080204" pitchFamily="50" charset="-128"/>
            <a:ea typeface="ＭＳ Ｐゴシック" panose="020B0600070205080204" pitchFamily="50" charset="-128"/>
          </a:endParaRPr>
        </a:p>
      </cx:txPr>
    </cx:legend>
  </cx:chart>
  <cx:spPr>
    <a:ln>
      <a:solidFill>
        <a:srgbClr val="FF0000"/>
      </a:solidFill>
    </a:ln>
  </cx:spPr>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73">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82932871-EACF-4F53-9D51-A2F8DE53FD8A}" type="datetimeFigureOut">
              <a:rPr kumimoji="1" lang="ja-JP" altLang="en-US" smtClean="0"/>
              <a:t>2023/9/7</a:t>
            </a:fld>
            <a:endParaRPr kumimoji="1" lang="ja-JP" altLang="en-US" dirty="0"/>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C4B7F130-1D36-4190-9FC1-C2EB0219F4D8}" type="slidenum">
              <a:rPr kumimoji="1" lang="ja-JP" altLang="en-US" smtClean="0"/>
              <a:t>‹#›</a:t>
            </a:fld>
            <a:endParaRPr kumimoji="1" lang="ja-JP" altLang="en-US" dirty="0"/>
          </a:p>
        </p:txBody>
      </p:sp>
    </p:spTree>
    <p:extLst>
      <p:ext uri="{BB962C8B-B14F-4D97-AF65-F5344CB8AC3E}">
        <p14:creationId xmlns:p14="http://schemas.microsoft.com/office/powerpoint/2010/main" val="281168799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200" b="1" kern="100" dirty="0">
                <a:latin typeface="Times New Roman" panose="02020603050405020304" pitchFamily="18" charset="0"/>
                <a:ea typeface="ＭＳ ゴシック" panose="020B0609070205080204" pitchFamily="49" charset="-128"/>
              </a:rPr>
              <a:t>Thank you chairman. I talk about </a:t>
            </a:r>
            <a:r>
              <a:rPr lang="ja-JP" altLang="en-US" sz="1200" b="1" kern="100" dirty="0">
                <a:latin typeface="Times New Roman" panose="02020603050405020304" pitchFamily="18" charset="0"/>
                <a:ea typeface="ＭＳ ゴシック" panose="020B0609070205080204" pitchFamily="49" charset="-128"/>
              </a:rPr>
              <a:t>　</a:t>
            </a:r>
            <a:r>
              <a:rPr lang="en-US" altLang="ja-JP" sz="1200" b="1" kern="100" dirty="0">
                <a:latin typeface="Times New Roman" panose="02020603050405020304" pitchFamily="18" charset="0"/>
                <a:ea typeface="ＭＳ ゴシック" panose="020B0609070205080204" pitchFamily="49" charset="-128"/>
              </a:rPr>
              <a:t>Issues </a:t>
            </a:r>
          </a:p>
          <a:p>
            <a:r>
              <a:rPr lang="en-US" altLang="ja-JP" sz="1200" b="1" kern="100" dirty="0">
                <a:latin typeface="Times New Roman" panose="02020603050405020304" pitchFamily="18" charset="0"/>
                <a:ea typeface="ＭＳ ゴシック" panose="020B0609070205080204" pitchFamily="49" charset="-128"/>
              </a:rPr>
              <a:t>in device development education in collaboration </a:t>
            </a:r>
          </a:p>
          <a:p>
            <a:r>
              <a:rPr lang="en-US" altLang="ja-JP" sz="1200" b="1" kern="100" dirty="0">
                <a:latin typeface="Times New Roman" panose="02020603050405020304" pitchFamily="18" charset="0"/>
                <a:ea typeface="ＭＳ ゴシック" panose="020B0609070205080204" pitchFamily="49" charset="-128"/>
              </a:rPr>
              <a:t>with medical institutions.</a:t>
            </a:r>
          </a:p>
          <a:p>
            <a:endParaRPr kumimoji="1" lang="en-US" altLang="ja-JP" sz="1200" b="1" kern="100" dirty="0">
              <a:latin typeface="Times New Roman" panose="02020603050405020304" pitchFamily="18" charset="0"/>
              <a:ea typeface="ＭＳ ゴシック" panose="020B0609070205080204" pitchFamily="49" charset="-128"/>
            </a:endParaRPr>
          </a:p>
          <a:p>
            <a:r>
              <a:rPr kumimoji="1" lang="en-US" altLang="ja-JP" dirty="0"/>
              <a:t>I speak English very bad. so, please listen at narration. </a:t>
            </a:r>
            <a:endParaRPr kumimoji="1" lang="ja-JP" altLang="en-US" dirty="0"/>
          </a:p>
        </p:txBody>
      </p:sp>
      <p:sp>
        <p:nvSpPr>
          <p:cNvPr id="4" name="スライド番号プレースホルダー 3"/>
          <p:cNvSpPr>
            <a:spLocks noGrp="1"/>
          </p:cNvSpPr>
          <p:nvPr>
            <p:ph type="sldNum" sz="quarter" idx="5"/>
          </p:nvPr>
        </p:nvSpPr>
        <p:spPr/>
        <p:txBody>
          <a:bodyPr/>
          <a:lstStyle/>
          <a:p>
            <a:fld id="{C4B7F130-1D36-4190-9FC1-C2EB0219F4D8}" type="slidenum">
              <a:rPr kumimoji="1" lang="ja-JP" altLang="en-US" smtClean="0"/>
              <a:t>1</a:t>
            </a:fld>
            <a:endParaRPr kumimoji="1" lang="ja-JP" altLang="en-US" dirty="0"/>
          </a:p>
        </p:txBody>
      </p:sp>
    </p:spTree>
    <p:extLst>
      <p:ext uri="{BB962C8B-B14F-4D97-AF65-F5344CB8AC3E}">
        <p14:creationId xmlns:p14="http://schemas.microsoft.com/office/powerpoint/2010/main" val="30364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In the PAD course, students collaborate with medical institutions to generate ideas and receive feedback from the field in response to their needs. The course has set the following three objectives. (1) Understanding the engineering process and being able to generate problem-solving proposals that incorporate fail-safe and foolproof considerations. (2) Delivering presentations that are understandable and convincing to non-engineers.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(3) Generating ideas from the perspectives of three types of customers (end-users): the purchaser, operator, and individuals who directly benefit from the assistive technology devices.</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4B7F130-1D36-4190-9FC1-C2EB0219F4D8}" type="slidenum">
              <a:rPr kumimoji="1" lang="ja-JP" altLang="en-US" smtClean="0"/>
              <a:t>10</a:t>
            </a:fld>
            <a:endParaRPr kumimoji="1" lang="ja-JP" altLang="en-US" dirty="0"/>
          </a:p>
        </p:txBody>
      </p:sp>
    </p:spTree>
    <p:extLst>
      <p:ext uri="{BB962C8B-B14F-4D97-AF65-F5344CB8AC3E}">
        <p14:creationId xmlns:p14="http://schemas.microsoft.com/office/powerpoint/2010/main" val="412720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one of the students' ideas.</a:t>
            </a:r>
          </a:p>
          <a:p>
            <a:r>
              <a:rPr kumimoji="1" lang="en-US" altLang="ja-JP" dirty="0"/>
              <a:t>As a function, there are a sensor part and an angle display part. Based on this idea, we receive feedback from the field, such as ``the size should be a little smaller'' and ``it would be better if the display could be seen visually rather than audibly.''</a:t>
            </a:r>
            <a:endParaRPr kumimoji="1" lang="ja-JP" altLang="en-US" dirty="0"/>
          </a:p>
        </p:txBody>
      </p:sp>
      <p:sp>
        <p:nvSpPr>
          <p:cNvPr id="4" name="スライド番号プレースホルダー 3"/>
          <p:cNvSpPr>
            <a:spLocks noGrp="1"/>
          </p:cNvSpPr>
          <p:nvPr>
            <p:ph type="sldNum" sz="quarter" idx="5"/>
          </p:nvPr>
        </p:nvSpPr>
        <p:spPr/>
        <p:txBody>
          <a:bodyPr/>
          <a:lstStyle/>
          <a:p>
            <a:fld id="{C4B7F130-1D36-4190-9FC1-C2EB0219F4D8}" type="slidenum">
              <a:rPr kumimoji="1" lang="ja-JP" altLang="en-US" smtClean="0"/>
              <a:t>11</a:t>
            </a:fld>
            <a:endParaRPr kumimoji="1" lang="ja-JP" altLang="en-US" dirty="0"/>
          </a:p>
        </p:txBody>
      </p:sp>
    </p:spTree>
    <p:extLst>
      <p:ext uri="{BB962C8B-B14F-4D97-AF65-F5344CB8AC3E}">
        <p14:creationId xmlns:p14="http://schemas.microsoft.com/office/powerpoint/2010/main" val="1288282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The PCED course applies and improves the knowledge gained in the PAD. Bring your ideas to life through functional prototyping. This course has three goals: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(1) Enhancing existing designs with industrial design elements while meeting the required functionality. (2) Understanding and incorporating fail-safe and foolproof principles into the design process. (3) Building functional prototypes and preparing comprehensive reports documenting the development process.</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4B7F130-1D36-4190-9FC1-C2EB0219F4D8}" type="slidenum">
              <a:rPr kumimoji="1" lang="ja-JP" altLang="en-US" smtClean="0"/>
              <a:t>12</a:t>
            </a:fld>
            <a:endParaRPr kumimoji="1" lang="ja-JP" altLang="en-US" dirty="0"/>
          </a:p>
        </p:txBody>
      </p:sp>
    </p:spTree>
    <p:extLst>
      <p:ext uri="{BB962C8B-B14F-4D97-AF65-F5344CB8AC3E}">
        <p14:creationId xmlns:p14="http://schemas.microsoft.com/office/powerpoint/2010/main" val="3035339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4B7F130-1D36-4190-9FC1-C2EB0219F4D8}" type="slidenum">
              <a:rPr kumimoji="1" lang="ja-JP" altLang="en-US" smtClean="0"/>
              <a:t>13</a:t>
            </a:fld>
            <a:endParaRPr kumimoji="1" lang="ja-JP" altLang="en-US" dirty="0"/>
          </a:p>
        </p:txBody>
      </p:sp>
    </p:spTree>
    <p:extLst>
      <p:ext uri="{BB962C8B-B14F-4D97-AF65-F5344CB8AC3E}">
        <p14:creationId xmlns:p14="http://schemas.microsoft.com/office/powerpoint/2010/main" val="2159907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In the CPAT course, the products developed by PCED are used in cooperation with medical institutions, evaluated, and further improved. It is also intended to be re-evaluated and brushed up. This course has three goals:</a:t>
            </a:r>
          </a:p>
          <a:p>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(1) Understanding and applying the experimental planning based on the "Ethical Guidelines for Medical Research Involving Human Subjects" to conduct product evaluations in actual medical settings. (2) Understanding and utilizing the non-verbal communication effectiveness between the developed products and the clinical environment.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(3) Being able to consider improvements based on evaluations and checks.</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4B7F130-1D36-4190-9FC1-C2EB0219F4D8}" type="slidenum">
              <a:rPr kumimoji="1" lang="ja-JP" altLang="en-US" smtClean="0"/>
              <a:t>14</a:t>
            </a:fld>
            <a:endParaRPr kumimoji="1" lang="ja-JP" altLang="en-US" dirty="0"/>
          </a:p>
        </p:txBody>
      </p:sp>
    </p:spTree>
    <p:extLst>
      <p:ext uri="{BB962C8B-B14F-4D97-AF65-F5344CB8AC3E}">
        <p14:creationId xmlns:p14="http://schemas.microsoft.com/office/powerpoint/2010/main" val="1548496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Discussion with physical therapists, occupational therapists, speech therapists, etc.</a:t>
            </a:r>
            <a:endParaRPr kumimoji="1" lang="ja-JP" altLang="en-US" dirty="0"/>
          </a:p>
        </p:txBody>
      </p:sp>
      <p:sp>
        <p:nvSpPr>
          <p:cNvPr id="4" name="スライド番号プレースホルダー 3"/>
          <p:cNvSpPr>
            <a:spLocks noGrp="1"/>
          </p:cNvSpPr>
          <p:nvPr>
            <p:ph type="sldNum" sz="quarter" idx="5"/>
          </p:nvPr>
        </p:nvSpPr>
        <p:spPr/>
        <p:txBody>
          <a:bodyPr/>
          <a:lstStyle/>
          <a:p>
            <a:fld id="{C4B7F130-1D36-4190-9FC1-C2EB0219F4D8}" type="slidenum">
              <a:rPr kumimoji="1" lang="ja-JP" altLang="en-US" smtClean="0"/>
              <a:t>15</a:t>
            </a:fld>
            <a:endParaRPr kumimoji="1" lang="ja-JP" altLang="en-US" dirty="0"/>
          </a:p>
        </p:txBody>
      </p:sp>
    </p:spTree>
    <p:extLst>
      <p:ext uri="{BB962C8B-B14F-4D97-AF65-F5344CB8AC3E}">
        <p14:creationId xmlns:p14="http://schemas.microsoft.com/office/powerpoint/2010/main" val="357314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In the IMWT course, students gain hands-on experience in creating products for clinical settings and learn about the development of project proposals, experimental plans, and other related documents. The course has set the following four objectives.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(1) Understanding and applying the social security system in Japan. (2) Understanding the symptoms of diseases such as dementia and recognize the considerations necessary to  address related social issues. (3) Understanding the concept of biofeedback and being able to apply it.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(4) Understanding the specifications and quality assurance in the development of welfare and medical devices and being able to apply them.</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4B7F130-1D36-4190-9FC1-C2EB0219F4D8}" type="slidenum">
              <a:rPr kumimoji="1" lang="ja-JP" altLang="en-US" smtClean="0"/>
              <a:t>16</a:t>
            </a:fld>
            <a:endParaRPr kumimoji="1" lang="ja-JP" altLang="en-US" dirty="0"/>
          </a:p>
        </p:txBody>
      </p:sp>
    </p:spTree>
    <p:extLst>
      <p:ext uri="{BB962C8B-B14F-4D97-AF65-F5344CB8AC3E}">
        <p14:creationId xmlns:p14="http://schemas.microsoft.com/office/powerpoint/2010/main" val="2201256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en-US" altLang="ja-JP" dirty="0"/>
          </a:p>
          <a:p>
            <a:r>
              <a:rPr lang="en-US" altLang="ja-JP" dirty="0"/>
              <a:t>This figure shows a sample slid of a class in which hospital staff used devices made by students and statistically analyzed the results compared with conventional devices.</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B7F130-1D36-4190-9FC1-C2EB0219F4D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11844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Introducing an example of medical-engineering collaborative manufacturing.</a:t>
            </a:r>
          </a:p>
          <a:p>
            <a:endParaRPr kumimoji="1" lang="en-US" altLang="ja-JP" dirty="0"/>
          </a:p>
          <a:p>
            <a:r>
              <a:rPr kumimoji="1" lang="en-US" altLang="ja-JP" dirty="0"/>
              <a:t>We have developed a voice input device that uses existing nurse calls. </a:t>
            </a:r>
          </a:p>
          <a:p>
            <a:r>
              <a:rPr kumimoji="1" lang="en-US" altLang="ja-JP" dirty="0"/>
              <a:t>However, the content of the paper does not focus on the novelty of the developed functions, but instead discusses what is important for the development of devices that can be used in medical settings.</a:t>
            </a:r>
            <a:endParaRPr kumimoji="1" lang="ja-JP" altLang="en-US" dirty="0"/>
          </a:p>
        </p:txBody>
      </p:sp>
      <p:sp>
        <p:nvSpPr>
          <p:cNvPr id="4" name="スライド番号プレースホルダー 3"/>
          <p:cNvSpPr>
            <a:spLocks noGrp="1"/>
          </p:cNvSpPr>
          <p:nvPr>
            <p:ph type="sldNum" sz="quarter" idx="10"/>
          </p:nvPr>
        </p:nvSpPr>
        <p:spPr/>
        <p:txBody>
          <a:bodyPr/>
          <a:lstStyle/>
          <a:p>
            <a:fld id="{C4B7F130-1D36-4190-9FC1-C2EB0219F4D8}" type="slidenum">
              <a:rPr kumimoji="1" lang="ja-JP" altLang="en-US" smtClean="0"/>
              <a:t>18</a:t>
            </a:fld>
            <a:endParaRPr kumimoji="1" lang="ja-JP" altLang="en-US" dirty="0"/>
          </a:p>
        </p:txBody>
      </p:sp>
    </p:spTree>
    <p:extLst>
      <p:ext uri="{BB962C8B-B14F-4D97-AF65-F5344CB8AC3E}">
        <p14:creationId xmlns:p14="http://schemas.microsoft.com/office/powerpoint/2010/main" val="3881200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Specifications of the design are following :</a:t>
            </a:r>
          </a:p>
          <a:p>
            <a:r>
              <a:rPr lang="en-US" altLang="ja-JP" dirty="0"/>
              <a:t>Utilizing existing hospital nurse call systems</a:t>
            </a:r>
            <a:r>
              <a:rPr lang="ja-JP" altLang="en-US" dirty="0"/>
              <a:t>　</a:t>
            </a:r>
            <a:r>
              <a:rPr lang="en-US" altLang="ja-JP" dirty="0"/>
              <a:t>: by Hospital administrators‘ requirement.</a:t>
            </a:r>
          </a:p>
          <a:p>
            <a:r>
              <a:rPr lang="en-US" altLang="ja-JP" dirty="0"/>
              <a:t>Allowing individuals with cervical spine injuries (quadriplegia) to operate it using voice commands and also enabling manual use during emergencies, including by family members. :by Patients /users/operators</a:t>
            </a:r>
          </a:p>
          <a:p>
            <a:r>
              <a:rPr lang="en-US" altLang="ja-JP" dirty="0"/>
              <a:t>Ensuring ease of use without the need for explanations.</a:t>
            </a:r>
            <a:r>
              <a:rPr lang="ja-JP" altLang="en-US" dirty="0"/>
              <a:t>　</a:t>
            </a:r>
            <a:r>
              <a:rPr lang="en-US" altLang="ja-JP" dirty="0"/>
              <a:t>:by Users</a:t>
            </a:r>
          </a:p>
          <a:p>
            <a:r>
              <a:rPr lang="en-US" altLang="ja-JP" dirty="0"/>
              <a:t>Easy installation in any patient room without the need for explanations. : by Hospital staff /nurses</a:t>
            </a:r>
          </a:p>
          <a:p>
            <a:r>
              <a:rPr lang="ja-JP" altLang="en-US" dirty="0"/>
              <a:t>既存の病院内のナースコールを使用すること：病院</a:t>
            </a:r>
            <a:r>
              <a:rPr lang="en-US" altLang="ja-JP" dirty="0"/>
              <a:t>(</a:t>
            </a:r>
            <a:r>
              <a:rPr lang="ja-JP" altLang="en-US" dirty="0"/>
              <a:t>経営者）の要求</a:t>
            </a:r>
            <a:endParaRPr lang="en-US" altLang="ja-JP" dirty="0"/>
          </a:p>
          <a:p>
            <a:r>
              <a:rPr kumimoji="1" lang="ja-JP" altLang="en-US" dirty="0"/>
              <a:t>頸椎損傷</a:t>
            </a:r>
            <a:r>
              <a:rPr kumimoji="1" lang="en-US" altLang="ja-JP" dirty="0"/>
              <a:t>(</a:t>
            </a:r>
            <a:r>
              <a:rPr kumimoji="1" lang="ja-JP" altLang="en-US" dirty="0"/>
              <a:t>四肢麻痺）者が音声で使用し、家族など緊急時には、手動でも利用できること：患者</a:t>
            </a:r>
            <a:r>
              <a:rPr kumimoji="1" lang="en-US" altLang="ja-JP" dirty="0"/>
              <a:t>(</a:t>
            </a:r>
            <a:r>
              <a:rPr kumimoji="1" lang="ja-JP" altLang="en-US" dirty="0"/>
              <a:t>利用者・操作者）</a:t>
            </a:r>
            <a:endParaRPr kumimoji="1" lang="en-US" altLang="ja-JP" dirty="0"/>
          </a:p>
          <a:p>
            <a:r>
              <a:rPr lang="ja-JP" altLang="en-US" dirty="0"/>
              <a:t>説明を受けなくても使い方が理解できること：利用者</a:t>
            </a:r>
            <a:endParaRPr kumimoji="1" lang="en-US" altLang="ja-JP" dirty="0"/>
          </a:p>
          <a:p>
            <a:r>
              <a:rPr kumimoji="1" lang="ja-JP" altLang="en-US" dirty="0"/>
              <a:t>どの病室でも、説明なくても簡単に設置できること：病院スタッフ</a:t>
            </a:r>
            <a:r>
              <a:rPr kumimoji="1" lang="en-US" altLang="ja-JP" dirty="0"/>
              <a:t>(</a:t>
            </a:r>
            <a:r>
              <a:rPr kumimoji="1" lang="ja-JP" altLang="en-US" dirty="0"/>
              <a:t>看護師）</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C4B7F130-1D36-4190-9FC1-C2EB0219F4D8}" type="slidenum">
              <a:rPr kumimoji="1" lang="ja-JP" altLang="en-US" smtClean="0"/>
              <a:t>19</a:t>
            </a:fld>
            <a:endParaRPr kumimoji="1" lang="ja-JP" altLang="en-US" dirty="0"/>
          </a:p>
        </p:txBody>
      </p:sp>
    </p:spTree>
    <p:extLst>
      <p:ext uri="{BB962C8B-B14F-4D97-AF65-F5344CB8AC3E}">
        <p14:creationId xmlns:p14="http://schemas.microsoft.com/office/powerpoint/2010/main" val="2257045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400" dirty="0">
                <a:cs typeface="Times New Roman" panose="02020603050405020304" pitchFamily="18" charset="0"/>
              </a:rPr>
              <a:t>In recent years, we have the following issues in Mechanical Engineering Education for Hands-on Learning. </a:t>
            </a:r>
          </a:p>
          <a:p>
            <a:r>
              <a:rPr kumimoji="1" lang="en-US" altLang="ja-JP" sz="1400" dirty="0">
                <a:cs typeface="Times New Roman" panose="02020603050405020304" pitchFamily="18" charset="0"/>
              </a:rPr>
              <a:t>Example, </a:t>
            </a:r>
            <a:r>
              <a:rPr lang="en-US" altLang="ja-JP" sz="1400" dirty="0"/>
              <a:t>Due to constraints related to physical space, finances, and equipment, problem-solving often remains confined to conceptual ideas.</a:t>
            </a:r>
          </a:p>
          <a:p>
            <a:pPr marL="0" indent="0">
              <a:buNone/>
            </a:pPr>
            <a:r>
              <a:rPr lang="ja-JP" altLang="en-US" sz="1400" dirty="0"/>
              <a:t>・</a:t>
            </a:r>
            <a:r>
              <a:rPr lang="en-US" altLang="ja-JP" sz="1400" dirty="0"/>
              <a:t>Proposed solutions tend to be limited to 3D modeling.</a:t>
            </a:r>
          </a:p>
          <a:p>
            <a:pPr marL="0" indent="0">
              <a:buNone/>
            </a:pPr>
            <a:r>
              <a:rPr lang="ja-JP" altLang="en-US" sz="1400" dirty="0"/>
              <a:t>・</a:t>
            </a:r>
            <a:r>
              <a:rPr lang="en-US" altLang="ja-JP" sz="1400" dirty="0"/>
              <a:t>Developing concrete problem-solving solutions, such as applications through programming, is challenging in the field of mechanical engineering.</a:t>
            </a:r>
          </a:p>
          <a:p>
            <a:endParaRPr kumimoji="1" lang="ja-JP" altLang="en-US" sz="1400" dirty="0"/>
          </a:p>
        </p:txBody>
      </p:sp>
      <p:sp>
        <p:nvSpPr>
          <p:cNvPr id="4" name="スライド番号プレースホルダー 3"/>
          <p:cNvSpPr>
            <a:spLocks noGrp="1"/>
          </p:cNvSpPr>
          <p:nvPr>
            <p:ph type="sldNum" sz="quarter" idx="10"/>
          </p:nvPr>
        </p:nvSpPr>
        <p:spPr/>
        <p:txBody>
          <a:bodyPr/>
          <a:lstStyle/>
          <a:p>
            <a:fld id="{C4B7F130-1D36-4190-9FC1-C2EB0219F4D8}" type="slidenum">
              <a:rPr kumimoji="1" lang="ja-JP" altLang="en-US" smtClean="0"/>
              <a:t>2</a:t>
            </a:fld>
            <a:endParaRPr kumimoji="1" lang="ja-JP" altLang="en-US" dirty="0"/>
          </a:p>
        </p:txBody>
      </p:sp>
    </p:spTree>
    <p:extLst>
      <p:ext uri="{BB962C8B-B14F-4D97-AF65-F5344CB8AC3E}">
        <p14:creationId xmlns:p14="http://schemas.microsoft.com/office/powerpoint/2010/main" val="3412173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Here is one possible solution.</a:t>
            </a:r>
          </a:p>
          <a:p>
            <a:r>
              <a:rPr kumimoji="1" lang="en-US" altLang="ja-JP" dirty="0"/>
              <a:t>Using the AI ​​speaker, the existing nurse call can be used by attaching it to the detachable Call-BASE.</a:t>
            </a:r>
            <a:endParaRPr kumimoji="1" lang="ja-JP" altLang="en-US" dirty="0"/>
          </a:p>
        </p:txBody>
      </p:sp>
      <p:sp>
        <p:nvSpPr>
          <p:cNvPr id="4" name="スライド番号プレースホルダー 3"/>
          <p:cNvSpPr>
            <a:spLocks noGrp="1"/>
          </p:cNvSpPr>
          <p:nvPr>
            <p:ph type="sldNum" sz="quarter" idx="10"/>
          </p:nvPr>
        </p:nvSpPr>
        <p:spPr/>
        <p:txBody>
          <a:bodyPr/>
          <a:lstStyle/>
          <a:p>
            <a:fld id="{C4B7F130-1D36-4190-9FC1-C2EB0219F4D8}" type="slidenum">
              <a:rPr kumimoji="1" lang="ja-JP" altLang="en-US" smtClean="0"/>
              <a:t>20</a:t>
            </a:fld>
            <a:endParaRPr kumimoji="1" lang="ja-JP" altLang="en-US" dirty="0"/>
          </a:p>
        </p:txBody>
      </p:sp>
    </p:spTree>
    <p:extLst>
      <p:ext uri="{BB962C8B-B14F-4D97-AF65-F5344CB8AC3E}">
        <p14:creationId xmlns:p14="http://schemas.microsoft.com/office/powerpoint/2010/main" val="1890252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a:t>This photo shows the inside of Call-base.</a:t>
            </a:r>
          </a:p>
          <a:p>
            <a:r>
              <a:rPr kumimoji="1" lang="en-US" altLang="ja-JP" sz="1200" dirty="0"/>
              <a:t>Attach the nurse call with a clamp.</a:t>
            </a:r>
          </a:p>
          <a:p>
            <a:r>
              <a:rPr kumimoji="1" lang="en-US" altLang="ja-JP" sz="1200" dirty="0"/>
              <a:t>With the AI ​​speaker, when the voice switch is turned on, a solenoid is activated to press the nurse call. On the other hand, pressing the Push-button allows you to manually press Nurse Call.</a:t>
            </a:r>
          </a:p>
          <a:p>
            <a:endParaRPr kumimoji="1" lang="ja-JP" altLang="en-US" dirty="0"/>
          </a:p>
        </p:txBody>
      </p:sp>
      <p:sp>
        <p:nvSpPr>
          <p:cNvPr id="4" name="スライド番号プレースホルダー 3"/>
          <p:cNvSpPr>
            <a:spLocks noGrp="1"/>
          </p:cNvSpPr>
          <p:nvPr>
            <p:ph type="sldNum" sz="quarter" idx="10"/>
          </p:nvPr>
        </p:nvSpPr>
        <p:spPr/>
        <p:txBody>
          <a:bodyPr/>
          <a:lstStyle/>
          <a:p>
            <a:fld id="{C4B7F130-1D36-4190-9FC1-C2EB0219F4D8}" type="slidenum">
              <a:rPr kumimoji="1" lang="ja-JP" altLang="en-US" smtClean="0"/>
              <a:t>21</a:t>
            </a:fld>
            <a:endParaRPr kumimoji="1" lang="ja-JP" altLang="en-US" dirty="0"/>
          </a:p>
        </p:txBody>
      </p:sp>
    </p:spTree>
    <p:extLst>
      <p:ext uri="{BB962C8B-B14F-4D97-AF65-F5344CB8AC3E}">
        <p14:creationId xmlns:p14="http://schemas.microsoft.com/office/powerpoint/2010/main" val="3357337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This photo is the first prototype. Initially, the hospital required that the device be installed on the bed side guard as a design specification. However, when it was actually produced and used, the following became clear.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As a result, changes were forced.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 "Handrails need to be removed for nursing care, and when that happens, we have to decide where to put the equipment. This can lead to a search for a nurse call, which is dangerous."</a:t>
            </a:r>
          </a:p>
          <a:p>
            <a:endParaRPr kumimoji="1" lang="ja-JP" altLang="en-US" dirty="0"/>
          </a:p>
        </p:txBody>
      </p:sp>
      <p:sp>
        <p:nvSpPr>
          <p:cNvPr id="4" name="スライド番号プレースホルダー 3"/>
          <p:cNvSpPr>
            <a:spLocks noGrp="1"/>
          </p:cNvSpPr>
          <p:nvPr>
            <p:ph type="sldNum" sz="quarter" idx="10"/>
          </p:nvPr>
        </p:nvSpPr>
        <p:spPr/>
        <p:txBody>
          <a:bodyPr/>
          <a:lstStyle/>
          <a:p>
            <a:fld id="{C4B7F130-1D36-4190-9FC1-C2EB0219F4D8}" type="slidenum">
              <a:rPr kumimoji="1" lang="ja-JP" altLang="en-US" smtClean="0"/>
              <a:t>22</a:t>
            </a:fld>
            <a:endParaRPr kumimoji="1" lang="ja-JP" altLang="en-US" dirty="0"/>
          </a:p>
        </p:txBody>
      </p:sp>
    </p:spTree>
    <p:extLst>
      <p:ext uri="{BB962C8B-B14F-4D97-AF65-F5344CB8AC3E}">
        <p14:creationId xmlns:p14="http://schemas.microsoft.com/office/powerpoint/2010/main" val="1506185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latin typeface="Arial" panose="020B0604020202020204" pitchFamily="34" charset="0"/>
                <a:cs typeface="Arial" panose="020B0604020202020204" pitchFamily="34" charset="0"/>
              </a:rPr>
              <a:t>As social implementation education, we will explain the voice nurse call device that students have improved in response to improvement requests from hospitals.</a:t>
            </a:r>
            <a:endParaRPr kumimoji="1" lang="ja-JP" altLang="en-US" sz="1200" dirty="0">
              <a:latin typeface="Arial" panose="020B0604020202020204" pitchFamily="34" charset="0"/>
              <a:cs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4B7F130-1D36-4190-9FC1-C2EB0219F4D8}" type="slidenum">
              <a:rPr kumimoji="1" lang="ja-JP" altLang="en-US" smtClean="0"/>
              <a:t>23</a:t>
            </a:fld>
            <a:endParaRPr kumimoji="1" lang="ja-JP" altLang="en-US" dirty="0"/>
          </a:p>
        </p:txBody>
      </p:sp>
    </p:spTree>
    <p:extLst>
      <p:ext uri="{BB962C8B-B14F-4D97-AF65-F5344CB8AC3E}">
        <p14:creationId xmlns:p14="http://schemas.microsoft.com/office/powerpoint/2010/main" val="3840364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en-US" altLang="ja-JP" dirty="0"/>
              <a:t>We will explain the voice nurse call device that the students improved in response to requests for improvements from hospitals.</a:t>
            </a:r>
          </a:p>
          <a:p>
            <a:pPr marL="0" indent="0">
              <a:buNone/>
            </a:pPr>
            <a:r>
              <a:rPr lang="en-US" altLang="ja-JP" dirty="0"/>
              <a:t>To address these issues, the following improvements were made.</a:t>
            </a:r>
          </a:p>
          <a:p>
            <a:pPr marL="514350" indent="-514350">
              <a:buAutoNum type="arabicParenBoth"/>
            </a:pPr>
            <a:r>
              <a:rPr lang="en-US" altLang="ja-JP" dirty="0"/>
              <a:t>By placing it on a TV stand, there is no need to move it (for nurses).</a:t>
            </a:r>
          </a:p>
          <a:p>
            <a:pPr marL="514350" indent="-514350">
              <a:buAutoNum type="arabicParenBoth"/>
            </a:pPr>
            <a:r>
              <a:rPr lang="en-US" altLang="ja-JP" dirty="0"/>
              <a:t>To ensure that even if users forget, the operating instructions are prominently displayed on the surface of the device itself (for patients/users).</a:t>
            </a:r>
          </a:p>
          <a:p>
            <a:pPr marL="514350" indent="-514350">
              <a:buAutoNum type="arabicParenBoth"/>
            </a:pPr>
            <a:r>
              <a:rPr lang="en-US" altLang="ja-JP" dirty="0"/>
              <a:t>To facilitate easy installation of the nurse call without the need for explanations, we attached photographs with accompanying instructions directly to the device (for nurses).</a:t>
            </a:r>
            <a:endParaRPr lang="ja-JP"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C4B7F130-1D36-4190-9FC1-C2EB0219F4D8}" type="slidenum">
              <a:rPr kumimoji="1" lang="ja-JP" altLang="en-US" smtClean="0"/>
              <a:t>24</a:t>
            </a:fld>
            <a:endParaRPr kumimoji="1" lang="ja-JP" altLang="en-US" dirty="0"/>
          </a:p>
        </p:txBody>
      </p:sp>
    </p:spTree>
    <p:extLst>
      <p:ext uri="{BB962C8B-B14F-4D97-AF65-F5344CB8AC3E}">
        <p14:creationId xmlns:p14="http://schemas.microsoft.com/office/powerpoint/2010/main" val="1156719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These getting improvement points (feedback) were only revealed once a demo unit, allowing the idea of solution to be tested, became available.</a:t>
            </a:r>
          </a:p>
          <a:p>
            <a:r>
              <a:rPr kumimoji="1" lang="en-US" altLang="ja-JP" dirty="0"/>
              <a:t>In other words, Even if the design specifications are not clearly defined, it is crucial to materialize ideas quickly. Creating prototypes based on crystallized ideas is essential for uncovering hidden needs.</a:t>
            </a:r>
            <a:endParaRPr kumimoji="1" lang="ja-JP" altLang="en-US" dirty="0"/>
          </a:p>
        </p:txBody>
      </p:sp>
      <p:sp>
        <p:nvSpPr>
          <p:cNvPr id="4" name="スライド番号プレースホルダー 3"/>
          <p:cNvSpPr>
            <a:spLocks noGrp="1"/>
          </p:cNvSpPr>
          <p:nvPr>
            <p:ph type="sldNum" sz="quarter" idx="10"/>
          </p:nvPr>
        </p:nvSpPr>
        <p:spPr/>
        <p:txBody>
          <a:bodyPr/>
          <a:lstStyle/>
          <a:p>
            <a:fld id="{C4B7F130-1D36-4190-9FC1-C2EB0219F4D8}" type="slidenum">
              <a:rPr kumimoji="1" lang="ja-JP" altLang="en-US" smtClean="0"/>
              <a:t>25</a:t>
            </a:fld>
            <a:endParaRPr kumimoji="1" lang="ja-JP" altLang="en-US" dirty="0"/>
          </a:p>
        </p:txBody>
      </p:sp>
    </p:spTree>
    <p:extLst>
      <p:ext uri="{BB962C8B-B14F-4D97-AF65-F5344CB8AC3E}">
        <p14:creationId xmlns:p14="http://schemas.microsoft.com/office/powerpoint/2010/main" val="449710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Figure (a) shows how to install the nurse call. Even with nurse calls of various sizes, it is necessary to secure a space suitable for the movable length of the solenoid and install it.</a:t>
            </a:r>
          </a:p>
          <a:p>
            <a:r>
              <a:rPr kumimoji="1" lang="en-US" altLang="ja-JP" dirty="0"/>
              <a:t>Figure (</a:t>
            </a:r>
            <a:r>
              <a:rPr kumimoji="1" lang="ja-JP" altLang="en-US" dirty="0"/>
              <a:t>ｂ</a:t>
            </a:r>
            <a:r>
              <a:rPr kumimoji="1" lang="en-US" altLang="ja-JP" dirty="0"/>
              <a:t>) shows how to nurse call.</a:t>
            </a:r>
          </a:p>
          <a:p>
            <a:r>
              <a:rPr kumimoji="1" lang="en-US" altLang="ja-JP" dirty="0"/>
              <a:t>Figure (c) how to make a manual nurse call in an emergency, even if you are a family member or someone who only knows the general nurse call.</a:t>
            </a:r>
            <a:endParaRPr kumimoji="1" lang="ja-JP" altLang="en-US" dirty="0"/>
          </a:p>
        </p:txBody>
      </p:sp>
      <p:sp>
        <p:nvSpPr>
          <p:cNvPr id="4" name="スライド番号プレースホルダー 3"/>
          <p:cNvSpPr>
            <a:spLocks noGrp="1"/>
          </p:cNvSpPr>
          <p:nvPr>
            <p:ph type="sldNum" sz="quarter" idx="5"/>
          </p:nvPr>
        </p:nvSpPr>
        <p:spPr/>
        <p:txBody>
          <a:bodyPr/>
          <a:lstStyle/>
          <a:p>
            <a:fld id="{C4B7F130-1D36-4190-9FC1-C2EB0219F4D8}" type="slidenum">
              <a:rPr kumimoji="1" lang="ja-JP" altLang="en-US" smtClean="0"/>
              <a:t>26</a:t>
            </a:fld>
            <a:endParaRPr kumimoji="1" lang="ja-JP" altLang="en-US" dirty="0"/>
          </a:p>
        </p:txBody>
      </p:sp>
    </p:spTree>
    <p:extLst>
      <p:ext uri="{BB962C8B-B14F-4D97-AF65-F5344CB8AC3E}">
        <p14:creationId xmlns:p14="http://schemas.microsoft.com/office/powerpoint/2010/main" val="3587080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After making the above improvements, we conducted an experiment on nurses.</a:t>
            </a:r>
          </a:p>
          <a:p>
            <a:r>
              <a:rPr lang="en-US" altLang="ja-JP" dirty="0"/>
              <a:t>We measured the time it took for non explained nurse to connect an existing nurse call to Call-BASE. The control data was obtained using a pre-improvement device, and the subjects were different.</a:t>
            </a:r>
          </a:p>
          <a:p>
            <a:endParaRPr lang="en-US" altLang="ja-JP" dirty="0"/>
          </a:p>
          <a:p>
            <a:endParaRPr lang="en-US" altLang="ja-JP" dirty="0"/>
          </a:p>
          <a:p>
            <a:endParaRPr lang="ja-JP" altLang="en-US" dirty="0"/>
          </a:p>
        </p:txBody>
      </p:sp>
      <p:sp>
        <p:nvSpPr>
          <p:cNvPr id="4" name="スライド番号プレースホルダー 3"/>
          <p:cNvSpPr>
            <a:spLocks noGrp="1"/>
          </p:cNvSpPr>
          <p:nvPr>
            <p:ph type="sldNum" sz="quarter" idx="10"/>
          </p:nvPr>
        </p:nvSpPr>
        <p:spPr/>
        <p:txBody>
          <a:bodyPr/>
          <a:lstStyle/>
          <a:p>
            <a:fld id="{C4B7F130-1D36-4190-9FC1-C2EB0219F4D8}" type="slidenum">
              <a:rPr kumimoji="1" lang="ja-JP" altLang="en-US" smtClean="0"/>
              <a:t>27</a:t>
            </a:fld>
            <a:endParaRPr kumimoji="1" lang="ja-JP" altLang="en-US" dirty="0"/>
          </a:p>
        </p:txBody>
      </p:sp>
    </p:spTree>
    <p:extLst>
      <p:ext uri="{BB962C8B-B14F-4D97-AF65-F5344CB8AC3E}">
        <p14:creationId xmlns:p14="http://schemas.microsoft.com/office/powerpoint/2010/main" val="21416332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t>I think that the following things are necessary for students who have little experience in manufacturing.</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t>Quantitative evaluation, as opposed to abstract evaluations like 'good' or 'bad,' has revealed that even small improvements by students carry significance. These evaluations serve as motivation for students in their projects.</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C4B7F130-1D36-4190-9FC1-C2EB0219F4D8}" type="slidenum">
              <a:rPr kumimoji="1" lang="ja-JP" altLang="en-US" smtClean="0"/>
              <a:t>28</a:t>
            </a:fld>
            <a:endParaRPr kumimoji="1" lang="ja-JP" altLang="en-US" dirty="0"/>
          </a:p>
        </p:txBody>
      </p:sp>
    </p:spTree>
    <p:extLst>
      <p:ext uri="{BB962C8B-B14F-4D97-AF65-F5344CB8AC3E}">
        <p14:creationId xmlns:p14="http://schemas.microsoft.com/office/powerpoint/2010/main" val="37870724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lgn="just">
              <a:buFont typeface="Arial" panose="020B0604020202020204" pitchFamily="34" charset="0"/>
              <a:buNone/>
            </a:pPr>
            <a:r>
              <a:rPr lang="en-US" altLang="ja-JP" dirty="0"/>
              <a:t>(1) It is important to materialize ideas without spending too much time, even if the design specifications are not initially clear. Creating a prototype based on these materialized ideas is crucial for exploring masked needs.</a:t>
            </a:r>
            <a:endParaRPr lang="ja-JP" altLang="ja-JP" dirty="0"/>
          </a:p>
          <a:p>
            <a:pPr marL="0" indent="0" algn="just">
              <a:buFont typeface="Arial" panose="020B0604020202020204" pitchFamily="34" charset="0"/>
              <a:buNone/>
            </a:pPr>
            <a:r>
              <a:rPr lang="en-US" altLang="ja-JP" dirty="0"/>
              <a:t>(2) The focus should be on conducting empirical experiments with the created prototypes rather than solely on the fabrication process (materializing ideas). Evaluating the effectiveness quantitatively through these experiments is essential.</a:t>
            </a:r>
            <a:endParaRPr lang="ja-JP" altLang="ja-JP" dirty="0"/>
          </a:p>
          <a:p>
            <a:pPr marL="0" indent="0" algn="just">
              <a:buFont typeface="Arial" panose="020B0604020202020204" pitchFamily="34" charset="0"/>
              <a:buNone/>
            </a:pPr>
            <a:r>
              <a:rPr lang="en-US" altLang="ja-JP" dirty="0"/>
              <a:t>(3) Close coordination between coordinators from the medical and engineering fields, as well as collaboration with healthcare staff in the clinical setting, is crucial. Setting the final goal, which includes establishing quantitative evaluation criteria, is of utmost importance.</a:t>
            </a:r>
            <a:endParaRPr lang="ja-JP"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4B7F130-1D36-4190-9FC1-C2EB0219F4D8}" type="slidenum">
              <a:rPr kumimoji="1" lang="ja-JP" altLang="en-US" smtClean="0"/>
              <a:t>29</a:t>
            </a:fld>
            <a:endParaRPr kumimoji="1" lang="ja-JP" altLang="en-US" dirty="0"/>
          </a:p>
        </p:txBody>
      </p:sp>
    </p:spTree>
    <p:extLst>
      <p:ext uri="{BB962C8B-B14F-4D97-AF65-F5344CB8AC3E}">
        <p14:creationId xmlns:p14="http://schemas.microsoft.com/office/powerpoint/2010/main" val="1504233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Young people in Japan are enthusiastic about playing online games at home, and the number of students who have little experience in making things is increasing.</a:t>
            </a:r>
            <a:endParaRPr kumimoji="1" lang="en-US" altLang="ja-JP" sz="1200" dirty="0">
              <a:cs typeface="Times New Roman" panose="02020603050405020304" pitchFamily="18" charset="0"/>
            </a:endParaRPr>
          </a:p>
          <a:p>
            <a:endParaRPr kumimoji="1" lang="en-US" altLang="ja-JP" sz="1200" dirty="0">
              <a:cs typeface="Times New Roman" panose="02020603050405020304" pitchFamily="18" charset="0"/>
            </a:endParaRPr>
          </a:p>
          <a:p>
            <a:r>
              <a:rPr lang="en-US" altLang="ja-JP" dirty="0"/>
              <a:t>As a negative effect, the number of students who find it difficult to embody their ideas is increasing. </a:t>
            </a:r>
          </a:p>
          <a:p>
            <a:r>
              <a:rPr lang="en-US" altLang="ja-JP" dirty="0"/>
              <a:t>Here, manufacturing is defined as problem solving with a clear purpose and a set goal (specification). </a:t>
            </a:r>
          </a:p>
          <a:p>
            <a:r>
              <a:rPr lang="en-US" altLang="ja-JP" dirty="0"/>
              <a:t>In other words, manufacturing and crafting are different.</a:t>
            </a:r>
          </a:p>
          <a:p>
            <a:endParaRPr kumimoji="1" lang="ja-JP" altLang="en-US" dirty="0"/>
          </a:p>
        </p:txBody>
      </p:sp>
      <p:sp>
        <p:nvSpPr>
          <p:cNvPr id="4" name="スライド番号プレースホルダー 3"/>
          <p:cNvSpPr>
            <a:spLocks noGrp="1"/>
          </p:cNvSpPr>
          <p:nvPr>
            <p:ph type="sldNum" sz="quarter" idx="10"/>
          </p:nvPr>
        </p:nvSpPr>
        <p:spPr/>
        <p:txBody>
          <a:bodyPr/>
          <a:lstStyle/>
          <a:p>
            <a:fld id="{C4B7F130-1D36-4190-9FC1-C2EB0219F4D8}" type="slidenum">
              <a:rPr kumimoji="1" lang="ja-JP" altLang="en-US" smtClean="0"/>
              <a:t>3</a:t>
            </a:fld>
            <a:endParaRPr kumimoji="1" lang="ja-JP" altLang="en-US" dirty="0"/>
          </a:p>
        </p:txBody>
      </p:sp>
    </p:spTree>
    <p:extLst>
      <p:ext uri="{BB962C8B-B14F-4D97-AF65-F5344CB8AC3E}">
        <p14:creationId xmlns:p14="http://schemas.microsoft.com/office/powerpoint/2010/main" val="189565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There are additional problems in manufacturing through medical-engineering collaboration.</a:t>
            </a:r>
          </a:p>
          <a:p>
            <a:r>
              <a:rPr lang="en-US" altLang="ja-JP" dirty="0"/>
              <a:t>When creating products, we must consider the following three user positions.</a:t>
            </a:r>
          </a:p>
          <a:p>
            <a:r>
              <a:rPr kumimoji="1" lang="en-US" altLang="ja-JP" dirty="0"/>
              <a:t>Care Recipients </a:t>
            </a:r>
            <a:r>
              <a:rPr kumimoji="1" lang="ja-JP" altLang="en-US" dirty="0"/>
              <a:t>・</a:t>
            </a:r>
            <a:r>
              <a:rPr kumimoji="1" lang="en-US" altLang="ja-JP" dirty="0"/>
              <a:t>Caregivers </a:t>
            </a:r>
            <a:r>
              <a:rPr kumimoji="1" lang="ja-JP" altLang="en-US" dirty="0"/>
              <a:t>・</a:t>
            </a:r>
            <a:r>
              <a:rPr kumimoji="1" lang="en-US" altLang="ja-JP" dirty="0"/>
              <a:t>Purchasers</a:t>
            </a:r>
          </a:p>
          <a:p>
            <a:r>
              <a:rPr kumimoji="1" lang="en-US" altLang="ja-JP" dirty="0"/>
              <a:t>The needs of these three parties are often contradictory.</a:t>
            </a:r>
          </a:p>
          <a:p>
            <a:endParaRPr kumimoji="1" lang="en-US" altLang="ja-JP" dirty="0"/>
          </a:p>
          <a:p>
            <a:r>
              <a:rPr kumimoji="1" lang="en-US" altLang="ja-JP" dirty="0"/>
              <a:t>Care recipients prioritize comfort and functionality, which may require more complex and expensive solutions.</a:t>
            </a:r>
          </a:p>
          <a:p>
            <a:r>
              <a:rPr kumimoji="1" lang="en-US" altLang="ja-JP" dirty="0"/>
              <a:t>Other hand, Caregivers aim for user-friendly designs and error prevention, which can be at odds with complex features.</a:t>
            </a:r>
          </a:p>
          <a:p>
            <a:r>
              <a:rPr kumimoji="1" lang="en-US" altLang="ja-JP" dirty="0"/>
              <a:t>And then, Purchasers focus on cost-effectiveness and space-saving, which may lead to compromises on comfort and functionality.</a:t>
            </a:r>
          </a:p>
          <a:p>
            <a:r>
              <a:rPr kumimoji="1" lang="en-US" altLang="ja-JP" dirty="0"/>
              <a:t>These are contradictory items.</a:t>
            </a:r>
          </a:p>
          <a:p>
            <a:endParaRPr kumimoji="1" lang="ja-JP" altLang="en-US" dirty="0"/>
          </a:p>
        </p:txBody>
      </p:sp>
      <p:sp>
        <p:nvSpPr>
          <p:cNvPr id="4" name="スライド番号プレースホルダー 3"/>
          <p:cNvSpPr>
            <a:spLocks noGrp="1"/>
          </p:cNvSpPr>
          <p:nvPr>
            <p:ph type="sldNum" sz="quarter" idx="10"/>
          </p:nvPr>
        </p:nvSpPr>
        <p:spPr/>
        <p:txBody>
          <a:bodyPr/>
          <a:lstStyle/>
          <a:p>
            <a:fld id="{C4B7F130-1D36-4190-9FC1-C2EB0219F4D8}" type="slidenum">
              <a:rPr kumimoji="1" lang="ja-JP" altLang="en-US" smtClean="0"/>
              <a:t>4</a:t>
            </a:fld>
            <a:endParaRPr kumimoji="1" lang="ja-JP" altLang="en-US" dirty="0"/>
          </a:p>
        </p:txBody>
      </p:sp>
    </p:spTree>
    <p:extLst>
      <p:ext uri="{BB962C8B-B14F-4D97-AF65-F5344CB8AC3E}">
        <p14:creationId xmlns:p14="http://schemas.microsoft.com/office/powerpoint/2010/main" val="1054599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200" dirty="0">
                <a:latin typeface="Arial" panose="020B0604020202020204" pitchFamily="34" charset="0"/>
                <a:cs typeface="Arial" panose="020B0604020202020204" pitchFamily="34" charset="0"/>
              </a:rPr>
              <a:t>We think that</a:t>
            </a:r>
            <a:r>
              <a:rPr lang="ja-JP" altLang="en-US" sz="1200" dirty="0">
                <a:latin typeface="Arial" panose="020B0604020202020204" pitchFamily="34" charset="0"/>
                <a:cs typeface="Arial" panose="020B0604020202020204" pitchFamily="34" charset="0"/>
              </a:rPr>
              <a:t>　</a:t>
            </a:r>
            <a:r>
              <a:rPr lang="en-US" altLang="ja-JP" sz="1200" dirty="0">
                <a:latin typeface="Arial" panose="020B0604020202020204" pitchFamily="34" charset="0"/>
                <a:cs typeface="Arial" panose="020B0604020202020204" pitchFamily="34" charset="0"/>
              </a:rPr>
              <a:t>Key Considerations in Medical-Engineering Collaboration and Manufacturing as following.</a:t>
            </a:r>
          </a:p>
          <a:p>
            <a:r>
              <a:rPr kumimoji="1" lang="en-US" altLang="ja-JP" dirty="0"/>
              <a:t>Seeking Compromise through Discussion.</a:t>
            </a:r>
          </a:p>
          <a:p>
            <a:r>
              <a:rPr kumimoji="1" lang="en-US" altLang="ja-JP" dirty="0"/>
              <a:t>Meeting or exceeding the minimum requirements for each stakeholder's needs is imperative. If any one of these requirements falls short, the product may not find acceptance or use.</a:t>
            </a:r>
          </a:p>
          <a:p>
            <a:r>
              <a:rPr kumimoji="1" lang="en-US" altLang="ja-JP" dirty="0"/>
              <a:t>To sustain a "try and error" approach, it is crucial to have continuous feedback from the field and clear explanations of technical challenges from the manufacturing side.</a:t>
            </a:r>
          </a:p>
          <a:p>
            <a:endParaRPr kumimoji="1" lang="ja-JP" altLang="en-US" dirty="0"/>
          </a:p>
        </p:txBody>
      </p:sp>
      <p:sp>
        <p:nvSpPr>
          <p:cNvPr id="4" name="スライド番号プレースホルダー 3"/>
          <p:cNvSpPr>
            <a:spLocks noGrp="1"/>
          </p:cNvSpPr>
          <p:nvPr>
            <p:ph type="sldNum" sz="quarter" idx="10"/>
          </p:nvPr>
        </p:nvSpPr>
        <p:spPr/>
        <p:txBody>
          <a:bodyPr/>
          <a:lstStyle/>
          <a:p>
            <a:fld id="{C4B7F130-1D36-4190-9FC1-C2EB0219F4D8}" type="slidenum">
              <a:rPr kumimoji="1" lang="ja-JP" altLang="en-US" smtClean="0"/>
              <a:t>5</a:t>
            </a:fld>
            <a:endParaRPr kumimoji="1" lang="ja-JP" altLang="en-US" dirty="0"/>
          </a:p>
        </p:txBody>
      </p:sp>
    </p:spTree>
    <p:extLst>
      <p:ext uri="{BB962C8B-B14F-4D97-AF65-F5344CB8AC3E}">
        <p14:creationId xmlns:p14="http://schemas.microsoft.com/office/powerpoint/2010/main" val="2174445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cs typeface="Times New Roman" panose="02020603050405020304" pitchFamily="18" charset="0"/>
              </a:rPr>
              <a:t>Therefore, starting in 2019, we established a special curriculum to provide opportunities for assistive technology.</a:t>
            </a:r>
          </a:p>
          <a:p>
            <a:r>
              <a:rPr kumimoji="1" lang="en-US" altLang="ja-JP" dirty="0">
                <a:cs typeface="Times New Roman" panose="02020603050405020304" pitchFamily="18" charset="0"/>
              </a:rPr>
              <a:t>They have 5 steps.</a:t>
            </a:r>
          </a:p>
          <a:p>
            <a:r>
              <a:rPr kumimoji="1" lang="en-US" altLang="ja-JP" dirty="0"/>
              <a:t>STEP1</a:t>
            </a:r>
            <a:r>
              <a:rPr kumimoji="1" lang="ja-JP" altLang="en-US" dirty="0"/>
              <a:t>：</a:t>
            </a:r>
            <a:r>
              <a:rPr lang="en-US" altLang="ja-JP" dirty="0"/>
              <a:t>Gain knowledge about the characteristics of care recipients and individuals in need of assistance .</a:t>
            </a:r>
          </a:p>
          <a:p>
            <a:r>
              <a:rPr lang="en-US" altLang="ja-JP" dirty="0"/>
              <a:t>STEP2</a:t>
            </a:r>
            <a:r>
              <a:rPr kumimoji="1" lang="ja-JP" altLang="en-US" dirty="0"/>
              <a:t>：</a:t>
            </a:r>
            <a:r>
              <a:rPr lang="en-US" altLang="ja-JP" dirty="0"/>
              <a:t>Understand the needs of the medical site, propose multiple solutions, and refine them based on feedback from the field.</a:t>
            </a:r>
          </a:p>
          <a:p>
            <a:r>
              <a:rPr lang="en-US" altLang="ja-JP" dirty="0"/>
              <a:t>STEP3</a:t>
            </a:r>
            <a:r>
              <a:rPr lang="ja-JP" altLang="en-US" dirty="0"/>
              <a:t>：</a:t>
            </a:r>
            <a:r>
              <a:rPr lang="en-US" altLang="ja-JP" dirty="0"/>
              <a:t>Materialize the refined ideas into tangible forms or prototypes.</a:t>
            </a:r>
            <a:r>
              <a:rPr lang="ja-JP" altLang="en-US" dirty="0"/>
              <a:t> </a:t>
            </a:r>
            <a:r>
              <a:rPr lang="en-US" altLang="ja-JP" dirty="0"/>
              <a:t>Create prototypes or products in a state where they are ready for practical testing and use.</a:t>
            </a:r>
          </a:p>
          <a:p>
            <a:r>
              <a:rPr kumimoji="1" lang="en-US" altLang="ja-JP" dirty="0"/>
              <a:t>STEP</a:t>
            </a:r>
            <a:r>
              <a:rPr lang="en-US" altLang="ja-JP" dirty="0"/>
              <a:t>4</a:t>
            </a:r>
            <a:r>
              <a:rPr lang="ja-JP" altLang="en-US" dirty="0"/>
              <a:t>：</a:t>
            </a:r>
            <a:r>
              <a:rPr lang="en-US" altLang="ja-JP" dirty="0"/>
              <a:t>Collect feedback and make further improvements through field trials.</a:t>
            </a:r>
          </a:p>
          <a:p>
            <a:r>
              <a:rPr kumimoji="1" lang="en-US" altLang="ja-JP" dirty="0"/>
              <a:t>STEP5</a:t>
            </a:r>
            <a:r>
              <a:rPr kumimoji="1" lang="ja-JP" altLang="en-US" dirty="0"/>
              <a:t>：</a:t>
            </a:r>
            <a:r>
              <a:rPr lang="en-US" altLang="ja-JP" dirty="0"/>
              <a:t>Acquire knowledge related to evaluation methods, such as sample sizes and significance testing, to assess the effectiveness of the developed solutions.</a:t>
            </a:r>
            <a:endParaRPr kumimoji="1" lang="ja-JP" altLang="en-US" dirty="0"/>
          </a:p>
        </p:txBody>
      </p:sp>
      <p:sp>
        <p:nvSpPr>
          <p:cNvPr id="4" name="スライド番号プレースホルダー 3"/>
          <p:cNvSpPr>
            <a:spLocks noGrp="1"/>
          </p:cNvSpPr>
          <p:nvPr>
            <p:ph type="sldNum" sz="quarter" idx="10"/>
          </p:nvPr>
        </p:nvSpPr>
        <p:spPr/>
        <p:txBody>
          <a:bodyPr/>
          <a:lstStyle/>
          <a:p>
            <a:fld id="{C4B7F130-1D36-4190-9FC1-C2EB0219F4D8}" type="slidenum">
              <a:rPr kumimoji="1" lang="ja-JP" altLang="en-US" smtClean="0"/>
              <a:t>6</a:t>
            </a:fld>
            <a:endParaRPr kumimoji="1" lang="ja-JP" altLang="en-US" dirty="0"/>
          </a:p>
        </p:txBody>
      </p:sp>
    </p:spTree>
    <p:extLst>
      <p:ext uri="{BB962C8B-B14F-4D97-AF65-F5344CB8AC3E}">
        <p14:creationId xmlns:p14="http://schemas.microsoft.com/office/powerpoint/2010/main" val="2585156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t>
            </a:r>
            <a:r>
              <a:rPr lang="en-US" altLang="ja-JP" dirty="0">
                <a:latin typeface="Arial" panose="020B0604020202020204" pitchFamily="34" charset="0"/>
                <a:cs typeface="Arial" panose="020B0604020202020204" pitchFamily="34" charset="0"/>
              </a:rPr>
              <a:t>Special Curriculum </a:t>
            </a:r>
            <a:r>
              <a:rPr kumimoji="1" lang="en-US" altLang="ja-JP" dirty="0"/>
              <a:t>consist in 6 units and 5 classes.</a:t>
            </a:r>
          </a:p>
          <a:p>
            <a:r>
              <a:rPr kumimoji="1" lang="en-US" altLang="ja-JP" dirty="0"/>
              <a:t> </a:t>
            </a:r>
          </a:p>
          <a:p>
            <a:r>
              <a:rPr kumimoji="1" lang="en-US" altLang="ja-JP" dirty="0"/>
              <a:t>These name of classes are following.</a:t>
            </a:r>
          </a:p>
          <a:p>
            <a:pPr marL="0" indent="0">
              <a:buNone/>
            </a:pPr>
            <a:r>
              <a:rPr lang="en-US" altLang="ja-JP" dirty="0"/>
              <a:t>(1): Introduction to Assistive Technology: IAT, </a:t>
            </a:r>
          </a:p>
          <a:p>
            <a:pPr marL="0" indent="0">
              <a:buNone/>
            </a:pPr>
            <a:r>
              <a:rPr lang="en-US" altLang="ja-JP" dirty="0"/>
              <a:t>(2): Practice in Assistive Design: PAD, </a:t>
            </a:r>
          </a:p>
          <a:p>
            <a:pPr marL="0" indent="0">
              <a:buNone/>
            </a:pPr>
            <a:r>
              <a:rPr lang="en-US" altLang="ja-JP" dirty="0"/>
              <a:t>(3): Practice in Clinical Equipment development: PCED,</a:t>
            </a:r>
          </a:p>
          <a:p>
            <a:pPr marL="0" indent="0">
              <a:buNone/>
            </a:pPr>
            <a:r>
              <a:rPr lang="en-US" altLang="ja-JP" dirty="0"/>
              <a:t>(4): Assistive Technology and Co-op: CPAT, </a:t>
            </a:r>
          </a:p>
          <a:p>
            <a:pPr marL="0" indent="0">
              <a:buNone/>
            </a:pPr>
            <a:r>
              <a:rPr lang="en-US" altLang="ja-JP" dirty="0"/>
              <a:t>(5): Introduction to Medical Welfare Technology: IMWT.</a:t>
            </a:r>
          </a:p>
          <a:p>
            <a:endParaRPr kumimoji="1" lang="ja-JP" altLang="en-US" dirty="0"/>
          </a:p>
        </p:txBody>
      </p:sp>
      <p:sp>
        <p:nvSpPr>
          <p:cNvPr id="4" name="スライド番号プレースホルダー 3"/>
          <p:cNvSpPr>
            <a:spLocks noGrp="1"/>
          </p:cNvSpPr>
          <p:nvPr>
            <p:ph type="sldNum" sz="quarter" idx="5"/>
          </p:nvPr>
        </p:nvSpPr>
        <p:spPr/>
        <p:txBody>
          <a:bodyPr/>
          <a:lstStyle/>
          <a:p>
            <a:fld id="{C4B7F130-1D36-4190-9FC1-C2EB0219F4D8}" type="slidenum">
              <a:rPr kumimoji="1" lang="ja-JP" altLang="en-US" smtClean="0"/>
              <a:t>7</a:t>
            </a:fld>
            <a:endParaRPr kumimoji="1" lang="ja-JP" altLang="en-US" dirty="0"/>
          </a:p>
        </p:txBody>
      </p:sp>
    </p:spTree>
    <p:extLst>
      <p:ext uri="{BB962C8B-B14F-4D97-AF65-F5344CB8AC3E}">
        <p14:creationId xmlns:p14="http://schemas.microsoft.com/office/powerpoint/2010/main" val="1340007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These are three goals for this class:</a:t>
            </a:r>
          </a:p>
          <a:p>
            <a:r>
              <a:rPr kumimoji="1" lang="en-US" altLang="ja-JP" sz="1200" kern="1200" dirty="0">
                <a:solidFill>
                  <a:schemeClr val="tx1"/>
                </a:solidFill>
                <a:effectLst/>
                <a:latin typeface="+mn-lt"/>
                <a:ea typeface="+mn-ea"/>
                <a:cs typeface="+mn-cs"/>
              </a:rPr>
              <a:t>(1) Regarding welfare devices, there are cases where the needs to be addressed may conflict among the purchaser (manager), operator (caregiver), and the individuals (patients) who have directly involved physical contact. Understanding and being able to explain what constitutes an "usable product" in light of these perspectives and developing products accordingly. (2) Acquiring knowledge of human characteristics (ergonomics) and understanding and explaining their applicability to future development and other areas.</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(3) Understanding and explaining how the shape of objects and the work environment can affect the human body differently.</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4B7F130-1D36-4190-9FC1-C2EB0219F4D8}" type="slidenum">
              <a:rPr kumimoji="1" lang="ja-JP" altLang="en-US" smtClean="0"/>
              <a:t>8</a:t>
            </a:fld>
            <a:endParaRPr kumimoji="1" lang="ja-JP" altLang="en-US" dirty="0"/>
          </a:p>
        </p:txBody>
      </p:sp>
    </p:spTree>
    <p:extLst>
      <p:ext uri="{BB962C8B-B14F-4D97-AF65-F5344CB8AC3E}">
        <p14:creationId xmlns:p14="http://schemas.microsoft.com/office/powerpoint/2010/main" val="1638470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4B7F130-1D36-4190-9FC1-C2EB0219F4D8}" type="slidenum">
              <a:rPr kumimoji="1" lang="ja-JP" altLang="en-US" smtClean="0"/>
              <a:t>9</a:t>
            </a:fld>
            <a:endParaRPr kumimoji="1" lang="ja-JP" altLang="en-US" dirty="0"/>
          </a:p>
        </p:txBody>
      </p:sp>
    </p:spTree>
    <p:extLst>
      <p:ext uri="{BB962C8B-B14F-4D97-AF65-F5344CB8AC3E}">
        <p14:creationId xmlns:p14="http://schemas.microsoft.com/office/powerpoint/2010/main" val="1595359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F398C52-5612-4CDC-BA29-004A8600FA5E}" type="datetimeFigureOut">
              <a:rPr kumimoji="1" lang="ja-JP" altLang="en-US" smtClean="0"/>
              <a:t>2023/9/7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6FFF40DE-50E5-4A80-BE65-1E6BC99D35DE}" type="slidenum">
              <a:rPr kumimoji="1" lang="ja-JP" altLang="en-US" smtClean="0"/>
              <a:t>‹#›</a:t>
            </a:fld>
            <a:endParaRPr kumimoji="1" lang="ja-JP" altLang="en-US" dirty="0"/>
          </a:p>
        </p:txBody>
      </p:sp>
    </p:spTree>
    <p:extLst>
      <p:ext uri="{BB962C8B-B14F-4D97-AF65-F5344CB8AC3E}">
        <p14:creationId xmlns:p14="http://schemas.microsoft.com/office/powerpoint/2010/main" val="586971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F398C52-5612-4CDC-BA29-004A8600FA5E}" type="datetimeFigureOut">
              <a:rPr kumimoji="1" lang="ja-JP" altLang="en-US" smtClean="0"/>
              <a:t>2023/9/7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6FFF40DE-50E5-4A80-BE65-1E6BC99D35DE}" type="slidenum">
              <a:rPr kumimoji="1" lang="ja-JP" altLang="en-US" smtClean="0"/>
              <a:t>‹#›</a:t>
            </a:fld>
            <a:endParaRPr kumimoji="1" lang="ja-JP" altLang="en-US" dirty="0"/>
          </a:p>
        </p:txBody>
      </p:sp>
    </p:spTree>
    <p:extLst>
      <p:ext uri="{BB962C8B-B14F-4D97-AF65-F5344CB8AC3E}">
        <p14:creationId xmlns:p14="http://schemas.microsoft.com/office/powerpoint/2010/main" val="3746099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F398C52-5612-4CDC-BA29-004A8600FA5E}" type="datetimeFigureOut">
              <a:rPr kumimoji="1" lang="ja-JP" altLang="en-US" smtClean="0"/>
              <a:t>2023/9/7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6FFF40DE-50E5-4A80-BE65-1E6BC99D35DE}" type="slidenum">
              <a:rPr kumimoji="1" lang="ja-JP" altLang="en-US" smtClean="0"/>
              <a:t>‹#›</a:t>
            </a:fld>
            <a:endParaRPr kumimoji="1" lang="ja-JP" altLang="en-US" dirty="0"/>
          </a:p>
        </p:txBody>
      </p:sp>
    </p:spTree>
    <p:extLst>
      <p:ext uri="{BB962C8B-B14F-4D97-AF65-F5344CB8AC3E}">
        <p14:creationId xmlns:p14="http://schemas.microsoft.com/office/powerpoint/2010/main" val="3756211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F398C52-5612-4CDC-BA29-004A8600FA5E}" type="datetimeFigureOut">
              <a:rPr kumimoji="1" lang="ja-JP" altLang="en-US" smtClean="0"/>
              <a:t>2023/9/7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6FFF40DE-50E5-4A80-BE65-1E6BC99D35DE}" type="slidenum">
              <a:rPr kumimoji="1" lang="ja-JP" altLang="en-US" smtClean="0"/>
              <a:t>‹#›</a:t>
            </a:fld>
            <a:endParaRPr kumimoji="1" lang="ja-JP" altLang="en-US" dirty="0"/>
          </a:p>
        </p:txBody>
      </p:sp>
    </p:spTree>
    <p:extLst>
      <p:ext uri="{BB962C8B-B14F-4D97-AF65-F5344CB8AC3E}">
        <p14:creationId xmlns:p14="http://schemas.microsoft.com/office/powerpoint/2010/main" val="1804202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F398C52-5612-4CDC-BA29-004A8600FA5E}" type="datetimeFigureOut">
              <a:rPr kumimoji="1" lang="ja-JP" altLang="en-US" smtClean="0"/>
              <a:t>2023/9/7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6FFF40DE-50E5-4A80-BE65-1E6BC99D35DE}" type="slidenum">
              <a:rPr kumimoji="1" lang="ja-JP" altLang="en-US" smtClean="0"/>
              <a:t>‹#›</a:t>
            </a:fld>
            <a:endParaRPr kumimoji="1" lang="ja-JP" altLang="en-US" dirty="0"/>
          </a:p>
        </p:txBody>
      </p:sp>
    </p:spTree>
    <p:extLst>
      <p:ext uri="{BB962C8B-B14F-4D97-AF65-F5344CB8AC3E}">
        <p14:creationId xmlns:p14="http://schemas.microsoft.com/office/powerpoint/2010/main" val="2517515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F398C52-5612-4CDC-BA29-004A8600FA5E}" type="datetimeFigureOut">
              <a:rPr kumimoji="1" lang="ja-JP" altLang="en-US" smtClean="0"/>
              <a:t>2023/9/7</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6FFF40DE-50E5-4A80-BE65-1E6BC99D35DE}" type="slidenum">
              <a:rPr kumimoji="1" lang="ja-JP" altLang="en-US" smtClean="0"/>
              <a:t>‹#›</a:t>
            </a:fld>
            <a:endParaRPr kumimoji="1" lang="ja-JP" altLang="en-US" dirty="0"/>
          </a:p>
        </p:txBody>
      </p:sp>
    </p:spTree>
    <p:extLst>
      <p:ext uri="{BB962C8B-B14F-4D97-AF65-F5344CB8AC3E}">
        <p14:creationId xmlns:p14="http://schemas.microsoft.com/office/powerpoint/2010/main" val="954732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F398C52-5612-4CDC-BA29-004A8600FA5E}" type="datetimeFigureOut">
              <a:rPr kumimoji="1" lang="ja-JP" altLang="en-US" smtClean="0"/>
              <a:t>2023/9/7</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6FFF40DE-50E5-4A80-BE65-1E6BC99D35DE}" type="slidenum">
              <a:rPr kumimoji="1" lang="ja-JP" altLang="en-US" smtClean="0"/>
              <a:t>‹#›</a:t>
            </a:fld>
            <a:endParaRPr kumimoji="1" lang="ja-JP" altLang="en-US" dirty="0"/>
          </a:p>
        </p:txBody>
      </p:sp>
    </p:spTree>
    <p:extLst>
      <p:ext uri="{BB962C8B-B14F-4D97-AF65-F5344CB8AC3E}">
        <p14:creationId xmlns:p14="http://schemas.microsoft.com/office/powerpoint/2010/main" val="1861638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F398C52-5612-4CDC-BA29-004A8600FA5E}" type="datetimeFigureOut">
              <a:rPr kumimoji="1" lang="ja-JP" altLang="en-US" smtClean="0"/>
              <a:t>2023/9/7</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6FFF40DE-50E5-4A80-BE65-1E6BC99D35DE}" type="slidenum">
              <a:rPr kumimoji="1" lang="ja-JP" altLang="en-US" smtClean="0"/>
              <a:t>‹#›</a:t>
            </a:fld>
            <a:endParaRPr kumimoji="1" lang="ja-JP" altLang="en-US" dirty="0"/>
          </a:p>
        </p:txBody>
      </p:sp>
    </p:spTree>
    <p:extLst>
      <p:ext uri="{BB962C8B-B14F-4D97-AF65-F5344CB8AC3E}">
        <p14:creationId xmlns:p14="http://schemas.microsoft.com/office/powerpoint/2010/main" val="4060761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398C52-5612-4CDC-BA29-004A8600FA5E}" type="datetimeFigureOut">
              <a:rPr kumimoji="1" lang="ja-JP" altLang="en-US" smtClean="0"/>
              <a:t>2023/9/7</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6FFF40DE-50E5-4A80-BE65-1E6BC99D35DE}" type="slidenum">
              <a:rPr kumimoji="1" lang="ja-JP" altLang="en-US" smtClean="0"/>
              <a:t>‹#›</a:t>
            </a:fld>
            <a:endParaRPr kumimoji="1" lang="ja-JP" altLang="en-US" dirty="0"/>
          </a:p>
        </p:txBody>
      </p:sp>
    </p:spTree>
    <p:extLst>
      <p:ext uri="{BB962C8B-B14F-4D97-AF65-F5344CB8AC3E}">
        <p14:creationId xmlns:p14="http://schemas.microsoft.com/office/powerpoint/2010/main" val="1316895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F398C52-5612-4CDC-BA29-004A8600FA5E}" type="datetimeFigureOut">
              <a:rPr kumimoji="1" lang="ja-JP" altLang="en-US" smtClean="0"/>
              <a:t>2023/9/7</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6FFF40DE-50E5-4A80-BE65-1E6BC99D35DE}" type="slidenum">
              <a:rPr kumimoji="1" lang="ja-JP" altLang="en-US" smtClean="0"/>
              <a:t>‹#›</a:t>
            </a:fld>
            <a:endParaRPr kumimoji="1" lang="ja-JP" altLang="en-US" dirty="0"/>
          </a:p>
        </p:txBody>
      </p:sp>
    </p:spTree>
    <p:extLst>
      <p:ext uri="{BB962C8B-B14F-4D97-AF65-F5344CB8AC3E}">
        <p14:creationId xmlns:p14="http://schemas.microsoft.com/office/powerpoint/2010/main" val="3944897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dirty="0"/>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F398C52-5612-4CDC-BA29-004A8600FA5E}" type="datetimeFigureOut">
              <a:rPr kumimoji="1" lang="ja-JP" altLang="en-US" smtClean="0"/>
              <a:t>2023/9/7</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6FFF40DE-50E5-4A80-BE65-1E6BC99D35DE}" type="slidenum">
              <a:rPr kumimoji="1" lang="ja-JP" altLang="en-US" smtClean="0"/>
              <a:t>‹#›</a:t>
            </a:fld>
            <a:endParaRPr kumimoji="1" lang="ja-JP" altLang="en-US" dirty="0"/>
          </a:p>
        </p:txBody>
      </p:sp>
    </p:spTree>
    <p:extLst>
      <p:ext uri="{BB962C8B-B14F-4D97-AF65-F5344CB8AC3E}">
        <p14:creationId xmlns:p14="http://schemas.microsoft.com/office/powerpoint/2010/main" val="714650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398C52-5612-4CDC-BA29-004A8600FA5E}" type="datetimeFigureOut">
              <a:rPr kumimoji="1" lang="ja-JP" altLang="en-US" smtClean="0"/>
              <a:t>2023/9/7</a:t>
            </a:fld>
            <a:endParaRPr kumimoji="1"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FF40DE-50E5-4A80-BE65-1E6BC99D35DE}" type="slidenum">
              <a:rPr kumimoji="1" lang="ja-JP" altLang="en-US" smtClean="0"/>
              <a:t>‹#›</a:t>
            </a:fld>
            <a:endParaRPr kumimoji="1" lang="ja-JP" altLang="en-US" dirty="0"/>
          </a:p>
        </p:txBody>
      </p:sp>
    </p:spTree>
    <p:extLst>
      <p:ext uri="{BB962C8B-B14F-4D97-AF65-F5344CB8AC3E}">
        <p14:creationId xmlns:p14="http://schemas.microsoft.com/office/powerpoint/2010/main" val="18760369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8.sv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0.JP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5.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200.png"/><Relationship Id="rId5" Type="http://schemas.microsoft.com/office/2014/relationships/chartEx" Target="../charts/chartEx1.xm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B914DE-2C91-4407-92A2-08720977E513}"/>
              </a:ext>
            </a:extLst>
          </p:cNvPr>
          <p:cNvSpPr>
            <a:spLocks noGrp="1"/>
          </p:cNvSpPr>
          <p:nvPr>
            <p:ph type="ctrTitle"/>
          </p:nvPr>
        </p:nvSpPr>
        <p:spPr>
          <a:xfrm>
            <a:off x="685800" y="99522"/>
            <a:ext cx="7772400" cy="2387600"/>
          </a:xfrm>
        </p:spPr>
        <p:txBody>
          <a:bodyPr>
            <a:noAutofit/>
          </a:bodyPr>
          <a:lstStyle/>
          <a:p>
            <a:r>
              <a:rPr lang="en-US" altLang="ja-JP" sz="4400" b="1" kern="100" dirty="0">
                <a:latin typeface="Times New Roman" panose="02020603050405020304" pitchFamily="18" charset="0"/>
                <a:ea typeface="ＭＳ ゴシック" panose="020B0609070205080204" pitchFamily="49" charset="-128"/>
              </a:rPr>
              <a:t>Issues in device development education in collaboration with medical institutions</a:t>
            </a:r>
            <a:endParaRPr kumimoji="1" lang="ja-JP" altLang="en-US" sz="4400" b="1" dirty="0"/>
          </a:p>
        </p:txBody>
      </p:sp>
      <p:sp>
        <p:nvSpPr>
          <p:cNvPr id="3" name="字幕 2">
            <a:extLst>
              <a:ext uri="{FF2B5EF4-FFF2-40B4-BE49-F238E27FC236}">
                <a16:creationId xmlns:a16="http://schemas.microsoft.com/office/drawing/2014/main" id="{FC0B8BD5-C29E-4352-973D-DC92C258F1ED}"/>
              </a:ext>
            </a:extLst>
          </p:cNvPr>
          <p:cNvSpPr>
            <a:spLocks noGrp="1"/>
          </p:cNvSpPr>
          <p:nvPr>
            <p:ph type="subTitle" idx="1"/>
          </p:nvPr>
        </p:nvSpPr>
        <p:spPr>
          <a:xfrm>
            <a:off x="463378" y="3177079"/>
            <a:ext cx="8217243" cy="2984221"/>
          </a:xfrm>
        </p:spPr>
        <p:txBody>
          <a:bodyPr>
            <a:normAutofit/>
          </a:bodyPr>
          <a:lstStyle/>
          <a:p>
            <a:r>
              <a:rPr lang="ja-JP" altLang="en-US" b="1" dirty="0"/>
              <a:t>　　　</a:t>
            </a:r>
            <a:r>
              <a:rPr lang="en-US" altLang="ja-JP" b="1" dirty="0"/>
              <a:t>National Institute of Technology (KOSEN),</a:t>
            </a:r>
          </a:p>
          <a:p>
            <a:r>
              <a:rPr lang="en-US" altLang="ja-JP" b="1" dirty="0"/>
              <a:t> NIIHAMA College</a:t>
            </a:r>
          </a:p>
          <a:p>
            <a:r>
              <a:rPr lang="en-GB" altLang="ja-JP" dirty="0"/>
              <a:t>Takashi YOSHIKAWA</a:t>
            </a:r>
            <a:r>
              <a:rPr lang="en-US" altLang="ja-JP" dirty="0"/>
              <a:t>,</a:t>
            </a:r>
            <a:r>
              <a:rPr lang="en-GB" altLang="ja-JP" dirty="0"/>
              <a:t> </a:t>
            </a:r>
            <a:r>
              <a:rPr lang="en-GB" altLang="ja-JP" dirty="0" err="1"/>
              <a:t>Nozomu</a:t>
            </a:r>
            <a:r>
              <a:rPr lang="en-GB" altLang="ja-JP" dirty="0"/>
              <a:t> IMANISHI</a:t>
            </a:r>
          </a:p>
          <a:p>
            <a:endParaRPr lang="en-US" altLang="ja-JP" b="1" dirty="0"/>
          </a:p>
          <a:p>
            <a:r>
              <a:rPr lang="en-US" altLang="ja-JP" b="1" dirty="0"/>
              <a:t>MATSUYAMA REHABILITATION HOSPITAL</a:t>
            </a:r>
          </a:p>
          <a:p>
            <a:r>
              <a:rPr lang="en-GB" altLang="ja-JP" dirty="0"/>
              <a:t>Yuichi SUZUKI</a:t>
            </a:r>
            <a:r>
              <a:rPr lang="en-GB" altLang="ja-JP" baseline="30000" dirty="0"/>
              <a:t> </a:t>
            </a:r>
            <a:endParaRPr kumimoji="1" lang="ja-JP" altLang="en-US" dirty="0"/>
          </a:p>
        </p:txBody>
      </p:sp>
      <p:pic>
        <p:nvPicPr>
          <p:cNvPr id="4" name="図 3">
            <a:extLst>
              <a:ext uri="{FF2B5EF4-FFF2-40B4-BE49-F238E27FC236}">
                <a16:creationId xmlns:a16="http://schemas.microsoft.com/office/drawing/2014/main" id="{4D40A997-8385-4187-B3EF-C22B8D08D90D}"/>
              </a:ext>
            </a:extLst>
          </p:cNvPr>
          <p:cNvPicPr/>
          <p:nvPr/>
        </p:nvPicPr>
        <p:blipFill>
          <a:blip r:embed="rId5" cstate="hqprint">
            <a:extLst>
              <a:ext uri="{28A0092B-C50C-407E-A947-70E740481C1C}">
                <a14:useLocalDpi xmlns:a14="http://schemas.microsoft.com/office/drawing/2010/main" val="0"/>
              </a:ext>
            </a:extLst>
          </a:blip>
          <a:stretch>
            <a:fillRect/>
          </a:stretch>
        </p:blipFill>
        <p:spPr>
          <a:xfrm>
            <a:off x="685800" y="3275734"/>
            <a:ext cx="1059507" cy="1028630"/>
          </a:xfrm>
          <a:prstGeom prst="rect">
            <a:avLst/>
          </a:prstGeom>
        </p:spPr>
      </p:pic>
      <p:pic>
        <p:nvPicPr>
          <p:cNvPr id="64" name="図 63">
            <a:extLst>
              <a:ext uri="{FF2B5EF4-FFF2-40B4-BE49-F238E27FC236}">
                <a16:creationId xmlns:a16="http://schemas.microsoft.com/office/drawing/2014/main" id="{046A8B25-A933-4CB3-94CB-89ED877BFCC9}"/>
              </a:ext>
            </a:extLst>
          </p:cNvPr>
          <p:cNvPicPr>
            <a:picLocks noChangeAspect="1"/>
          </p:cNvPicPr>
          <p:nvPr/>
        </p:nvPicPr>
        <p:blipFill rotWithShape="1">
          <a:blip r:embed="rId6"/>
          <a:srcRect r="83575"/>
          <a:stretch/>
        </p:blipFill>
        <p:spPr>
          <a:xfrm>
            <a:off x="759966" y="4556864"/>
            <a:ext cx="985341" cy="914479"/>
          </a:xfrm>
          <a:prstGeom prst="rect">
            <a:avLst/>
          </a:prstGeom>
        </p:spPr>
      </p:pic>
      <p:sp>
        <p:nvSpPr>
          <p:cNvPr id="67" name="正方形/長方形 66">
            <a:extLst>
              <a:ext uri="{FF2B5EF4-FFF2-40B4-BE49-F238E27FC236}">
                <a16:creationId xmlns:a16="http://schemas.microsoft.com/office/drawing/2014/main" id="{E0FB408C-8380-4A91-80D2-38D5F1220798}"/>
              </a:ext>
            </a:extLst>
          </p:cNvPr>
          <p:cNvSpPr/>
          <p:nvPr/>
        </p:nvSpPr>
        <p:spPr>
          <a:xfrm>
            <a:off x="327429" y="6161300"/>
            <a:ext cx="8816571" cy="646331"/>
          </a:xfrm>
          <a:prstGeom prst="rect">
            <a:avLst/>
          </a:prstGeom>
        </p:spPr>
        <p:txBody>
          <a:bodyPr wrap="square">
            <a:spAutoFit/>
          </a:bodyPr>
          <a:lstStyle/>
          <a:p>
            <a:pPr algn="ctr"/>
            <a:r>
              <a:rPr lang="en-US" altLang="ja-JP" dirty="0"/>
              <a:t>16</a:t>
            </a:r>
            <a:r>
              <a:rPr lang="en-US" altLang="ja-JP" baseline="30000" dirty="0"/>
              <a:t>th</a:t>
            </a:r>
            <a:r>
              <a:rPr lang="en-US" altLang="ja-JP" dirty="0"/>
              <a:t> International Symposium on Advances in Technology Education</a:t>
            </a:r>
          </a:p>
          <a:p>
            <a:pPr algn="ctr"/>
            <a:r>
              <a:rPr lang="en-US" altLang="ja-JP" dirty="0"/>
              <a:t>September 12-15, 2023, Matsue City, Japan</a:t>
            </a:r>
            <a:endParaRPr lang="ja-JP" altLang="en-US" dirty="0"/>
          </a:p>
        </p:txBody>
      </p:sp>
      <p:pic>
        <p:nvPicPr>
          <p:cNvPr id="5" name="レコーディング (1)">
            <a:hlinkClick r:id="" action="ppaction://media"/>
            <a:extLst>
              <a:ext uri="{FF2B5EF4-FFF2-40B4-BE49-F238E27FC236}">
                <a16:creationId xmlns:a16="http://schemas.microsoft.com/office/drawing/2014/main" id="{A2BD32FE-8CED-41E7-8C95-0E428E64AC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74446" y="6352901"/>
            <a:ext cx="484249" cy="484249"/>
          </a:xfrm>
          <a:prstGeom prst="rect">
            <a:avLst/>
          </a:prstGeom>
        </p:spPr>
      </p:pic>
    </p:spTree>
    <p:extLst>
      <p:ext uri="{BB962C8B-B14F-4D97-AF65-F5344CB8AC3E}">
        <p14:creationId xmlns:p14="http://schemas.microsoft.com/office/powerpoint/2010/main" val="278257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mute="1"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420CD6-72B3-4675-9562-CC621EAA4558}"/>
              </a:ext>
            </a:extLst>
          </p:cNvPr>
          <p:cNvSpPr>
            <a:spLocks noGrp="1"/>
          </p:cNvSpPr>
          <p:nvPr>
            <p:ph type="title"/>
          </p:nvPr>
        </p:nvSpPr>
        <p:spPr/>
        <p:txBody>
          <a:bodyPr/>
          <a:lstStyle/>
          <a:p>
            <a:r>
              <a:rPr lang="en-US" altLang="ja-JP" i="1" dirty="0">
                <a:latin typeface="Aharoni" panose="02010803020104030203" pitchFamily="2" charset="-79"/>
                <a:cs typeface="Aharoni" panose="02010803020104030203" pitchFamily="2" charset="-79"/>
              </a:rPr>
              <a:t>PAD</a:t>
            </a:r>
            <a:r>
              <a:rPr lang="ja-JP" altLang="ja-JP" i="1" dirty="0"/>
              <a:t>：</a:t>
            </a:r>
            <a:r>
              <a:rPr lang="en-US" altLang="ja-JP" i="1" dirty="0"/>
              <a:t>Practice in Assistive Design</a:t>
            </a:r>
            <a:endParaRPr kumimoji="1" lang="ja-JP" altLang="en-US" dirty="0"/>
          </a:p>
        </p:txBody>
      </p:sp>
      <p:sp>
        <p:nvSpPr>
          <p:cNvPr id="3" name="コンテンツ プレースホルダー 2">
            <a:extLst>
              <a:ext uri="{FF2B5EF4-FFF2-40B4-BE49-F238E27FC236}">
                <a16:creationId xmlns:a16="http://schemas.microsoft.com/office/drawing/2014/main" id="{8CA06B84-3397-4D73-902E-8D1FBDABB19A}"/>
              </a:ext>
            </a:extLst>
          </p:cNvPr>
          <p:cNvSpPr>
            <a:spLocks noGrp="1"/>
          </p:cNvSpPr>
          <p:nvPr>
            <p:ph idx="1"/>
          </p:nvPr>
        </p:nvSpPr>
        <p:spPr>
          <a:xfrm>
            <a:off x="152400" y="1397000"/>
            <a:ext cx="8597900" cy="5219700"/>
          </a:xfrm>
        </p:spPr>
        <p:txBody>
          <a:bodyPr>
            <a:normAutofit/>
          </a:bodyPr>
          <a:lstStyle/>
          <a:p>
            <a:r>
              <a:rPr lang="en-US" altLang="ja-JP" dirty="0"/>
              <a:t>In the PAD course, students collaborate with medical institutions </a:t>
            </a:r>
            <a:r>
              <a:rPr lang="en-US" altLang="ja-JP" b="1" dirty="0"/>
              <a:t>to generate ideas </a:t>
            </a:r>
            <a:r>
              <a:rPr lang="en-US" altLang="ja-JP" dirty="0"/>
              <a:t>and </a:t>
            </a:r>
            <a:r>
              <a:rPr lang="en-US" altLang="ja-JP" b="1" dirty="0"/>
              <a:t>receive feedback </a:t>
            </a:r>
            <a:r>
              <a:rPr lang="en-US" altLang="ja-JP" dirty="0"/>
              <a:t>from the field in response to their needs. </a:t>
            </a:r>
          </a:p>
          <a:p>
            <a:pPr marL="0" indent="0">
              <a:buNone/>
            </a:pPr>
            <a:r>
              <a:rPr lang="en-US" altLang="ja-JP" dirty="0"/>
              <a:t> (1) Understanding the engineering process and being able to generate problem-solving proposals that incorporate fail-safe and foolproof considerations. </a:t>
            </a:r>
          </a:p>
          <a:p>
            <a:pPr marL="0" indent="0">
              <a:buNone/>
            </a:pPr>
            <a:r>
              <a:rPr lang="en-US" altLang="ja-JP" dirty="0"/>
              <a:t>(2) Delivering presentations that are understandable and convincing to non-engineers. </a:t>
            </a:r>
            <a:endParaRPr lang="ja-JP" altLang="ja-JP" dirty="0"/>
          </a:p>
          <a:p>
            <a:pPr marL="0" indent="0">
              <a:buNone/>
            </a:pPr>
            <a:r>
              <a:rPr lang="en-US" altLang="ja-JP" dirty="0"/>
              <a:t>(3) Generating ideas from the perspectives of three types of customers/end-users: the purchaser, operator, and individuals who directly benefit from the assistive technology devices.</a:t>
            </a:r>
            <a:endParaRPr lang="ja-JP" altLang="ja-JP" dirty="0"/>
          </a:p>
          <a:p>
            <a:endParaRPr kumimoji="1" lang="ja-JP" altLang="en-US" dirty="0"/>
          </a:p>
        </p:txBody>
      </p:sp>
      <p:pic>
        <p:nvPicPr>
          <p:cNvPr id="4" name="図 3">
            <a:extLst>
              <a:ext uri="{FF2B5EF4-FFF2-40B4-BE49-F238E27FC236}">
                <a16:creationId xmlns:a16="http://schemas.microsoft.com/office/drawing/2014/main" id="{1B8F72E0-3D22-4A25-A23D-804BD36A0B7A}"/>
              </a:ext>
            </a:extLst>
          </p:cNvPr>
          <p:cNvPicPr/>
          <p:nvPr/>
        </p:nvPicPr>
        <p:blipFill>
          <a:blip r:embed="rId5" cstate="hqprint">
            <a:extLst>
              <a:ext uri="{28A0092B-C50C-407E-A947-70E740481C1C}">
                <a14:useLocalDpi xmlns:a14="http://schemas.microsoft.com/office/drawing/2010/main" val="0"/>
              </a:ext>
            </a:extLst>
          </a:blip>
          <a:stretch>
            <a:fillRect/>
          </a:stretch>
        </p:blipFill>
        <p:spPr>
          <a:xfrm>
            <a:off x="242570" y="245429"/>
            <a:ext cx="633730" cy="592772"/>
          </a:xfrm>
          <a:prstGeom prst="rect">
            <a:avLst/>
          </a:prstGeom>
        </p:spPr>
      </p:pic>
      <p:pic>
        <p:nvPicPr>
          <p:cNvPr id="5" name="図 4">
            <a:extLst>
              <a:ext uri="{FF2B5EF4-FFF2-40B4-BE49-F238E27FC236}">
                <a16:creationId xmlns:a16="http://schemas.microsoft.com/office/drawing/2014/main" id="{1A85D7F0-5FA4-4FAD-AEF1-0B0F6F0398F2}"/>
              </a:ext>
            </a:extLst>
          </p:cNvPr>
          <p:cNvPicPr>
            <a:picLocks noChangeAspect="1"/>
          </p:cNvPicPr>
          <p:nvPr/>
        </p:nvPicPr>
        <p:blipFill rotWithShape="1">
          <a:blip r:embed="rId6"/>
          <a:srcRect r="83575"/>
          <a:stretch/>
        </p:blipFill>
        <p:spPr>
          <a:xfrm>
            <a:off x="8486758" y="245428"/>
            <a:ext cx="638706" cy="592773"/>
          </a:xfrm>
          <a:prstGeom prst="rect">
            <a:avLst/>
          </a:prstGeom>
        </p:spPr>
      </p:pic>
      <p:pic>
        <p:nvPicPr>
          <p:cNvPr id="6" name="レコーディング (10)">
            <a:hlinkClick r:id="" action="ppaction://media"/>
            <a:extLst>
              <a:ext uri="{FF2B5EF4-FFF2-40B4-BE49-F238E27FC236}">
                <a16:creationId xmlns:a16="http://schemas.microsoft.com/office/drawing/2014/main" id="{F03E63E3-6C9A-4460-876E-075CB772DD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4400" y="6248400"/>
            <a:ext cx="609600" cy="609600"/>
          </a:xfrm>
          <a:prstGeom prst="rect">
            <a:avLst/>
          </a:prstGeom>
        </p:spPr>
      </p:pic>
    </p:spTree>
    <p:extLst>
      <p:ext uri="{BB962C8B-B14F-4D97-AF65-F5344CB8AC3E}">
        <p14:creationId xmlns:p14="http://schemas.microsoft.com/office/powerpoint/2010/main" val="427792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remove"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9CA822F3-2ADF-4589-B6B5-FC9D24687DDC}"/>
              </a:ext>
            </a:extLst>
          </p:cNvPr>
          <p:cNvPicPr>
            <a:picLocks noChangeAspect="1"/>
          </p:cNvPicPr>
          <p:nvPr/>
        </p:nvPicPr>
        <p:blipFill rotWithShape="1">
          <a:blip r:embed="rId5">
            <a:extLst>
              <a:ext uri="{28A0092B-C50C-407E-A947-70E740481C1C}">
                <a14:useLocalDpi xmlns:a14="http://schemas.microsoft.com/office/drawing/2010/main" val="0"/>
              </a:ext>
            </a:extLst>
          </a:blip>
          <a:srcRect l="3793" t="9056" r="10536" b="8524"/>
          <a:stretch/>
        </p:blipFill>
        <p:spPr>
          <a:xfrm>
            <a:off x="2661314" y="1538549"/>
            <a:ext cx="4401518" cy="4434002"/>
          </a:xfrm>
          <a:prstGeom prst="rect">
            <a:avLst/>
          </a:prstGeom>
        </p:spPr>
      </p:pic>
      <p:cxnSp>
        <p:nvCxnSpPr>
          <p:cNvPr id="6" name="直線コネクタ 5">
            <a:extLst>
              <a:ext uri="{FF2B5EF4-FFF2-40B4-BE49-F238E27FC236}">
                <a16:creationId xmlns:a16="http://schemas.microsoft.com/office/drawing/2014/main" id="{BBDD44B5-506A-4712-B384-D1487A6D2757}"/>
              </a:ext>
            </a:extLst>
          </p:cNvPr>
          <p:cNvCxnSpPr/>
          <p:nvPr/>
        </p:nvCxnSpPr>
        <p:spPr>
          <a:xfrm flipV="1">
            <a:off x="5757469" y="1155162"/>
            <a:ext cx="0" cy="127086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EDF65824-2F64-4470-AC60-733F42479F9E}"/>
              </a:ext>
            </a:extLst>
          </p:cNvPr>
          <p:cNvCxnSpPr>
            <a:cxnSpLocks/>
          </p:cNvCxnSpPr>
          <p:nvPr/>
        </p:nvCxnSpPr>
        <p:spPr>
          <a:xfrm flipV="1">
            <a:off x="6156551" y="1002762"/>
            <a:ext cx="486351" cy="142326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D2A2CFA-F7C9-4246-8968-96A2A01ABBC9}"/>
              </a:ext>
            </a:extLst>
          </p:cNvPr>
          <p:cNvCxnSpPr>
            <a:cxnSpLocks/>
          </p:cNvCxnSpPr>
          <p:nvPr/>
        </p:nvCxnSpPr>
        <p:spPr>
          <a:xfrm flipV="1">
            <a:off x="6503879" y="1772511"/>
            <a:ext cx="682294" cy="940231"/>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9" name="グラフィックス 8" descr="音符 枠線">
            <a:extLst>
              <a:ext uri="{FF2B5EF4-FFF2-40B4-BE49-F238E27FC236}">
                <a16:creationId xmlns:a16="http://schemas.microsoft.com/office/drawing/2014/main" id="{8BE4F6C5-0F07-4974-968A-B733F1B1EF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235344">
            <a:off x="6776971" y="635126"/>
            <a:ext cx="1184467" cy="1184467"/>
          </a:xfrm>
          <a:prstGeom prst="rect">
            <a:avLst/>
          </a:prstGeom>
        </p:spPr>
      </p:pic>
      <p:sp>
        <p:nvSpPr>
          <p:cNvPr id="10" name="テキスト ボックス 9">
            <a:extLst>
              <a:ext uri="{FF2B5EF4-FFF2-40B4-BE49-F238E27FC236}">
                <a16:creationId xmlns:a16="http://schemas.microsoft.com/office/drawing/2014/main" id="{A3CB4474-B0D5-4FF0-A99E-1B8BE619F8E4}"/>
              </a:ext>
            </a:extLst>
          </p:cNvPr>
          <p:cNvSpPr txBox="1"/>
          <p:nvPr/>
        </p:nvSpPr>
        <p:spPr>
          <a:xfrm>
            <a:off x="412875" y="655984"/>
            <a:ext cx="4567084" cy="830997"/>
          </a:xfrm>
          <a:prstGeom prst="rect">
            <a:avLst/>
          </a:prstGeom>
          <a:noFill/>
        </p:spPr>
        <p:txBody>
          <a:bodyPr wrap="none" rtlCol="0">
            <a:spAutoFit/>
          </a:bodyPr>
          <a:lstStyle/>
          <a:p>
            <a:r>
              <a:rPr kumimoji="1" lang="en-US" altLang="ja-JP" sz="2400" b="1" dirty="0"/>
              <a:t>【The angle sensor ] </a:t>
            </a:r>
          </a:p>
          <a:p>
            <a:r>
              <a:rPr kumimoji="1" lang="en-US" altLang="ja-JP" sz="2400" dirty="0"/>
              <a:t>Putting between back and backrest</a:t>
            </a:r>
          </a:p>
        </p:txBody>
      </p:sp>
      <p:sp>
        <p:nvSpPr>
          <p:cNvPr id="11" name="角丸四角形 17">
            <a:extLst>
              <a:ext uri="{FF2B5EF4-FFF2-40B4-BE49-F238E27FC236}">
                <a16:creationId xmlns:a16="http://schemas.microsoft.com/office/drawing/2014/main" id="{694FC9A6-76D2-42B2-9268-13369813119A}"/>
              </a:ext>
            </a:extLst>
          </p:cNvPr>
          <p:cNvSpPr/>
          <p:nvPr/>
        </p:nvSpPr>
        <p:spPr>
          <a:xfrm>
            <a:off x="377772" y="626077"/>
            <a:ext cx="4567084" cy="990396"/>
          </a:xfrm>
          <a:prstGeom prst="round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角丸四角形 18">
            <a:extLst>
              <a:ext uri="{FF2B5EF4-FFF2-40B4-BE49-F238E27FC236}">
                <a16:creationId xmlns:a16="http://schemas.microsoft.com/office/drawing/2014/main" id="{BFCC3318-FA56-4FE4-88F4-A2150DC37318}"/>
              </a:ext>
            </a:extLst>
          </p:cNvPr>
          <p:cNvSpPr/>
          <p:nvPr/>
        </p:nvSpPr>
        <p:spPr>
          <a:xfrm>
            <a:off x="4153950" y="5944123"/>
            <a:ext cx="4491551" cy="799011"/>
          </a:xfrm>
          <a:prstGeom prst="round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a:extLst>
              <a:ext uri="{FF2B5EF4-FFF2-40B4-BE49-F238E27FC236}">
                <a16:creationId xmlns:a16="http://schemas.microsoft.com/office/drawing/2014/main" id="{19248EAD-7E4A-4D02-ABAD-56219894F8E6}"/>
              </a:ext>
            </a:extLst>
          </p:cNvPr>
          <p:cNvSpPr txBox="1"/>
          <p:nvPr/>
        </p:nvSpPr>
        <p:spPr>
          <a:xfrm>
            <a:off x="705823" y="4191699"/>
            <a:ext cx="1893788" cy="1569660"/>
          </a:xfrm>
          <a:prstGeom prst="rect">
            <a:avLst/>
          </a:prstGeom>
          <a:noFill/>
        </p:spPr>
        <p:txBody>
          <a:bodyPr wrap="none" rtlCol="0">
            <a:spAutoFit/>
          </a:bodyPr>
          <a:lstStyle/>
          <a:p>
            <a:r>
              <a:rPr kumimoji="1" lang="en-US" altLang="ja-JP" sz="2400" b="1" dirty="0"/>
              <a:t>【SIZE】</a:t>
            </a:r>
          </a:p>
          <a:p>
            <a:r>
              <a:rPr kumimoji="1" lang="en-US" altLang="ja-JP" sz="2400" dirty="0"/>
              <a:t>long</a:t>
            </a:r>
            <a:r>
              <a:rPr kumimoji="1" lang="ja-JP" altLang="en-US" sz="2400" dirty="0"/>
              <a:t>：</a:t>
            </a:r>
            <a:r>
              <a:rPr kumimoji="1" lang="en-US" altLang="ja-JP" sz="2400" dirty="0"/>
              <a:t>15cm</a:t>
            </a:r>
          </a:p>
          <a:p>
            <a:r>
              <a:rPr kumimoji="1" lang="en-US" altLang="ja-JP" sz="2400" dirty="0"/>
              <a:t>wide</a:t>
            </a:r>
            <a:r>
              <a:rPr kumimoji="1" lang="ja-JP" altLang="en-US" sz="2400" dirty="0"/>
              <a:t>：５</a:t>
            </a:r>
            <a:r>
              <a:rPr kumimoji="1" lang="en-US" altLang="ja-JP" sz="2400" dirty="0"/>
              <a:t>cm</a:t>
            </a:r>
          </a:p>
          <a:p>
            <a:r>
              <a:rPr lang="en-US" altLang="ja-JP" sz="2400" dirty="0"/>
              <a:t>hight</a:t>
            </a:r>
            <a:r>
              <a:rPr lang="ja-JP" altLang="en-US" sz="2400" dirty="0"/>
              <a:t>：</a:t>
            </a:r>
            <a:r>
              <a:rPr lang="en-US" altLang="ja-JP" sz="2400" dirty="0"/>
              <a:t>2.5cm</a:t>
            </a:r>
            <a:endParaRPr kumimoji="1" lang="en-US" altLang="ja-JP" sz="2400" dirty="0"/>
          </a:p>
        </p:txBody>
      </p:sp>
      <p:sp>
        <p:nvSpPr>
          <p:cNvPr id="14" name="角丸四角形 22">
            <a:extLst>
              <a:ext uri="{FF2B5EF4-FFF2-40B4-BE49-F238E27FC236}">
                <a16:creationId xmlns:a16="http://schemas.microsoft.com/office/drawing/2014/main" id="{3D228539-2843-4D6A-BB68-B50093E0D4B4}"/>
              </a:ext>
            </a:extLst>
          </p:cNvPr>
          <p:cNvSpPr/>
          <p:nvPr/>
        </p:nvSpPr>
        <p:spPr>
          <a:xfrm>
            <a:off x="342777" y="4104408"/>
            <a:ext cx="2421206" cy="1868143"/>
          </a:xfrm>
          <a:prstGeom prst="round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円/楕円 23">
            <a:extLst>
              <a:ext uri="{FF2B5EF4-FFF2-40B4-BE49-F238E27FC236}">
                <a16:creationId xmlns:a16="http://schemas.microsoft.com/office/drawing/2014/main" id="{899C862F-EC13-4EAF-AE01-C14B3D4F627F}"/>
              </a:ext>
            </a:extLst>
          </p:cNvPr>
          <p:cNvSpPr/>
          <p:nvPr/>
        </p:nvSpPr>
        <p:spPr>
          <a:xfrm>
            <a:off x="2260804" y="2615326"/>
            <a:ext cx="2579914" cy="109373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円/楕円 24">
            <a:extLst>
              <a:ext uri="{FF2B5EF4-FFF2-40B4-BE49-F238E27FC236}">
                <a16:creationId xmlns:a16="http://schemas.microsoft.com/office/drawing/2014/main" id="{ABD3641A-8089-4B3B-8E6A-1D115C94F266}"/>
              </a:ext>
            </a:extLst>
          </p:cNvPr>
          <p:cNvSpPr/>
          <p:nvPr/>
        </p:nvSpPr>
        <p:spPr>
          <a:xfrm>
            <a:off x="4297170" y="2452230"/>
            <a:ext cx="2579914" cy="109373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00A57CEB-91B6-4AC9-BC20-27C7E4690C11}"/>
              </a:ext>
            </a:extLst>
          </p:cNvPr>
          <p:cNvSpPr txBox="1"/>
          <p:nvPr/>
        </p:nvSpPr>
        <p:spPr>
          <a:xfrm>
            <a:off x="4118017" y="5996136"/>
            <a:ext cx="4771724" cy="830997"/>
          </a:xfrm>
          <a:prstGeom prst="rect">
            <a:avLst/>
          </a:prstGeom>
          <a:noFill/>
        </p:spPr>
        <p:txBody>
          <a:bodyPr wrap="square">
            <a:spAutoFit/>
          </a:bodyPr>
          <a:lstStyle/>
          <a:p>
            <a:pPr defTabSz="914400"/>
            <a:r>
              <a:rPr kumimoji="1" lang="en-US" altLang="ja-JP" sz="2400" b="1" dirty="0">
                <a:solidFill>
                  <a:prstClr val="black"/>
                </a:solidFill>
                <a:latin typeface="游ゴシック" panose="020F0502020204030204"/>
              </a:rPr>
              <a:t>【Indicate the value of angle】</a:t>
            </a:r>
          </a:p>
          <a:p>
            <a:pPr defTabSz="914400"/>
            <a:r>
              <a:rPr kumimoji="1" lang="en-US" altLang="ja-JP" sz="2400" dirty="0">
                <a:solidFill>
                  <a:prstClr val="black"/>
                </a:solidFill>
                <a:latin typeface="游ゴシック" panose="020F0502020204030204"/>
              </a:rPr>
              <a:t>Alarm of measured value</a:t>
            </a:r>
            <a:endParaRPr kumimoji="1" lang="ja-JP" altLang="en-US" sz="2400" dirty="0">
              <a:solidFill>
                <a:prstClr val="black"/>
              </a:solidFill>
              <a:latin typeface="游ゴシック" panose="020F0502020204030204"/>
            </a:endParaRPr>
          </a:p>
        </p:txBody>
      </p:sp>
      <p:sp>
        <p:nvSpPr>
          <p:cNvPr id="18" name="正方形/長方形 17">
            <a:extLst>
              <a:ext uri="{FF2B5EF4-FFF2-40B4-BE49-F238E27FC236}">
                <a16:creationId xmlns:a16="http://schemas.microsoft.com/office/drawing/2014/main" id="{EB08B801-8E14-428F-B9B7-F490CD3291D3}"/>
              </a:ext>
            </a:extLst>
          </p:cNvPr>
          <p:cNvSpPr/>
          <p:nvPr/>
        </p:nvSpPr>
        <p:spPr>
          <a:xfrm>
            <a:off x="145473" y="509155"/>
            <a:ext cx="8873836" cy="63179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161AD1B5-A345-432E-ADB8-88F8F62B8348}"/>
              </a:ext>
            </a:extLst>
          </p:cNvPr>
          <p:cNvSpPr txBox="1"/>
          <p:nvPr/>
        </p:nvSpPr>
        <p:spPr>
          <a:xfrm>
            <a:off x="2260804" y="0"/>
            <a:ext cx="4750018" cy="584775"/>
          </a:xfrm>
          <a:prstGeom prst="rect">
            <a:avLst/>
          </a:prstGeom>
          <a:noFill/>
        </p:spPr>
        <p:txBody>
          <a:bodyPr wrap="none" rtlCol="0">
            <a:spAutoFit/>
          </a:bodyPr>
          <a:lstStyle/>
          <a:p>
            <a:r>
              <a:rPr kumimoji="1" lang="en-US" altLang="ja-JP" sz="3200" dirty="0">
                <a:latin typeface="Aharoni" panose="02010803020104030203" pitchFamily="2" charset="-79"/>
                <a:cs typeface="Aharoni" panose="02010803020104030203" pitchFamily="2" charset="-79"/>
              </a:rPr>
              <a:t>Idea of one of solutions</a:t>
            </a:r>
            <a:endParaRPr kumimoji="1" lang="ja-JP" altLang="en-US" sz="3200" dirty="0">
              <a:latin typeface="Aharoni" panose="02010803020104030203" pitchFamily="2" charset="-79"/>
              <a:cs typeface="Aharoni" panose="02010803020104030203" pitchFamily="2" charset="-79"/>
            </a:endParaRPr>
          </a:p>
        </p:txBody>
      </p:sp>
      <p:pic>
        <p:nvPicPr>
          <p:cNvPr id="2" name="レコーディング (11)">
            <a:hlinkClick r:id="" action="ppaction://media"/>
            <a:extLst>
              <a:ext uri="{FF2B5EF4-FFF2-40B4-BE49-F238E27FC236}">
                <a16:creationId xmlns:a16="http://schemas.microsoft.com/office/drawing/2014/main" id="{597F5ED5-B68A-41D8-A938-8B1660C760E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flipV="1">
            <a:off x="8409709" y="5349081"/>
            <a:ext cx="609600" cy="511043"/>
          </a:xfrm>
          <a:prstGeom prst="rect">
            <a:avLst/>
          </a:prstGeom>
        </p:spPr>
      </p:pic>
    </p:spTree>
    <p:extLst>
      <p:ext uri="{BB962C8B-B14F-4D97-AF65-F5344CB8AC3E}">
        <p14:creationId xmlns:p14="http://schemas.microsoft.com/office/powerpoint/2010/main" val="154822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ppt_y</p:attrName>
                                        </p:attrNameLst>
                                      </p:cBhvr>
                                      <p:tavLst>
                                        <p:tav tm="0">
                                          <p:val>
                                            <p:strVal val="#ppt_y+#ppt_h*1.125000"/>
                                          </p:val>
                                        </p:tav>
                                        <p:tav tm="100000">
                                          <p:val>
                                            <p:strVal val="#ppt_y"/>
                                          </p:val>
                                        </p:tav>
                                      </p:tavLst>
                                    </p:anim>
                                    <p:animEffect transition="in" filter="wipe(up)">
                                      <p:cBhvr>
                                        <p:cTn id="14" dur="500"/>
                                        <p:tgtEl>
                                          <p:spTgt spid="16"/>
                                        </p:tgtEl>
                                      </p:cBhvr>
                                    </p:animEffect>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219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 fill="remove" display="0">
                  <p:stCondLst>
                    <p:cond delay="indefinite"/>
                  </p:stCondLst>
                  <p:endCondLst>
                    <p:cond evt="onStopAudio" delay="0">
                      <p:tgtEl>
                        <p:sldTgt/>
                      </p:tgtEl>
                    </p:cond>
                  </p:endCondLst>
                </p:cTn>
                <p:tgtEl>
                  <p:spTgt spid="2"/>
                </p:tgtEl>
              </p:cMediaNode>
            </p:audio>
          </p:childTnLst>
        </p:cTn>
      </p:par>
    </p:tnLst>
    <p:bldLst>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D24BAB-338B-4794-8522-CD60CB63409B}"/>
              </a:ext>
            </a:extLst>
          </p:cNvPr>
          <p:cNvSpPr>
            <a:spLocks noGrp="1"/>
          </p:cNvSpPr>
          <p:nvPr>
            <p:ph type="title"/>
          </p:nvPr>
        </p:nvSpPr>
        <p:spPr>
          <a:xfrm>
            <a:off x="1129030" y="459581"/>
            <a:ext cx="7886700" cy="1325563"/>
          </a:xfrm>
        </p:spPr>
        <p:txBody>
          <a:bodyPr>
            <a:normAutofit fontScale="90000"/>
          </a:bodyPr>
          <a:lstStyle/>
          <a:p>
            <a:r>
              <a:rPr lang="en-US" altLang="ja-JP" i="1" dirty="0">
                <a:latin typeface="Aharoni" panose="02010803020104030203" pitchFamily="2" charset="-79"/>
                <a:cs typeface="Aharoni" panose="02010803020104030203" pitchFamily="2" charset="-79"/>
              </a:rPr>
              <a:t>PCED</a:t>
            </a:r>
            <a:r>
              <a:rPr lang="ja-JP" altLang="ja-JP" i="1" dirty="0"/>
              <a:t>：</a:t>
            </a:r>
            <a:r>
              <a:rPr lang="en-US" altLang="ja-JP" i="1" dirty="0"/>
              <a:t>Practice in Clinical</a:t>
            </a:r>
            <a:br>
              <a:rPr lang="en-US" altLang="ja-JP" i="1" dirty="0"/>
            </a:br>
            <a:r>
              <a:rPr lang="ja-JP" altLang="en-US" i="1" dirty="0"/>
              <a:t>　　　</a:t>
            </a:r>
            <a:r>
              <a:rPr lang="en-US" altLang="ja-JP" i="1" dirty="0"/>
              <a:t> Equipment development</a:t>
            </a:r>
            <a:br>
              <a:rPr lang="ja-JP" altLang="ja-JP" dirty="0"/>
            </a:br>
            <a:endParaRPr kumimoji="1" lang="ja-JP" altLang="en-US" dirty="0"/>
          </a:p>
        </p:txBody>
      </p:sp>
      <p:sp>
        <p:nvSpPr>
          <p:cNvPr id="3" name="コンテンツ プレースホルダー 2">
            <a:extLst>
              <a:ext uri="{FF2B5EF4-FFF2-40B4-BE49-F238E27FC236}">
                <a16:creationId xmlns:a16="http://schemas.microsoft.com/office/drawing/2014/main" id="{5BC7AB8E-3AC5-467A-81D9-D256339997D9}"/>
              </a:ext>
            </a:extLst>
          </p:cNvPr>
          <p:cNvSpPr>
            <a:spLocks noGrp="1"/>
          </p:cNvSpPr>
          <p:nvPr>
            <p:ph idx="1"/>
          </p:nvPr>
        </p:nvSpPr>
        <p:spPr>
          <a:xfrm>
            <a:off x="139700" y="1460500"/>
            <a:ext cx="8788400" cy="5397500"/>
          </a:xfrm>
        </p:spPr>
        <p:txBody>
          <a:bodyPr>
            <a:normAutofit/>
          </a:bodyPr>
          <a:lstStyle/>
          <a:p>
            <a:r>
              <a:rPr lang="en-US" altLang="ja-JP" sz="3200" dirty="0">
                <a:latin typeface="Arial" panose="020B0604020202020204" pitchFamily="34" charset="0"/>
                <a:cs typeface="Arial" panose="020B0604020202020204" pitchFamily="34" charset="0"/>
              </a:rPr>
              <a:t>The PCED course applies and improves the knowledge gained in the PAD. Bring your ideas to life through functional prototyping. </a:t>
            </a:r>
          </a:p>
          <a:p>
            <a:pPr marL="0" indent="0">
              <a:buNone/>
            </a:pPr>
            <a:r>
              <a:rPr lang="en-US" altLang="ja-JP" sz="3200" dirty="0">
                <a:latin typeface="Arial" panose="020B0604020202020204" pitchFamily="34" charset="0"/>
                <a:cs typeface="Arial" panose="020B0604020202020204" pitchFamily="34" charset="0"/>
              </a:rPr>
              <a:t>(1) Enhancing existing designs with industrial design elements while meeting the required functionality. </a:t>
            </a:r>
          </a:p>
          <a:p>
            <a:pPr marL="0" indent="0">
              <a:buNone/>
            </a:pPr>
            <a:r>
              <a:rPr lang="en-US" altLang="ja-JP" sz="3200" dirty="0">
                <a:latin typeface="Arial" panose="020B0604020202020204" pitchFamily="34" charset="0"/>
                <a:cs typeface="Arial" panose="020B0604020202020204" pitchFamily="34" charset="0"/>
              </a:rPr>
              <a:t>(2) Understanding and incorporating fail-safe and foolproof principles into the design process.</a:t>
            </a:r>
          </a:p>
          <a:p>
            <a:pPr marL="0" indent="0">
              <a:buNone/>
            </a:pPr>
            <a:r>
              <a:rPr lang="en-US" altLang="ja-JP" sz="3200" dirty="0">
                <a:latin typeface="Arial" panose="020B0604020202020204" pitchFamily="34" charset="0"/>
                <a:cs typeface="Arial" panose="020B0604020202020204" pitchFamily="34" charset="0"/>
              </a:rPr>
              <a:t> (3) Building functional prototypes and preparing comprehensive reports documenting the development process.</a:t>
            </a:r>
            <a:endParaRPr lang="ja-JP" altLang="ja-JP" sz="3200" dirty="0">
              <a:latin typeface="Arial" panose="020B0604020202020204" pitchFamily="34" charset="0"/>
              <a:cs typeface="Arial" panose="020B0604020202020204" pitchFamily="34" charset="0"/>
            </a:endParaRPr>
          </a:p>
          <a:p>
            <a:endParaRPr kumimoji="1" lang="ja-JP" altLang="en-US" sz="3200" dirty="0">
              <a:latin typeface="Arial" panose="020B0604020202020204" pitchFamily="34" charset="0"/>
              <a:cs typeface="Arial" panose="020B0604020202020204" pitchFamily="34" charset="0"/>
            </a:endParaRPr>
          </a:p>
        </p:txBody>
      </p:sp>
      <p:pic>
        <p:nvPicPr>
          <p:cNvPr id="4" name="図 3">
            <a:extLst>
              <a:ext uri="{FF2B5EF4-FFF2-40B4-BE49-F238E27FC236}">
                <a16:creationId xmlns:a16="http://schemas.microsoft.com/office/drawing/2014/main" id="{15335E40-28A9-4B57-9B38-B375C8C2EF99}"/>
              </a:ext>
            </a:extLst>
          </p:cNvPr>
          <p:cNvPicPr/>
          <p:nvPr/>
        </p:nvPicPr>
        <p:blipFill>
          <a:blip r:embed="rId5" cstate="hqprint">
            <a:extLst>
              <a:ext uri="{28A0092B-C50C-407E-A947-70E740481C1C}">
                <a14:useLocalDpi xmlns:a14="http://schemas.microsoft.com/office/drawing/2010/main" val="0"/>
              </a:ext>
            </a:extLst>
          </a:blip>
          <a:stretch>
            <a:fillRect/>
          </a:stretch>
        </p:blipFill>
        <p:spPr>
          <a:xfrm>
            <a:off x="242570" y="245428"/>
            <a:ext cx="886460" cy="876935"/>
          </a:xfrm>
          <a:prstGeom prst="rect">
            <a:avLst/>
          </a:prstGeom>
        </p:spPr>
      </p:pic>
      <p:pic>
        <p:nvPicPr>
          <p:cNvPr id="5" name="図 4">
            <a:extLst>
              <a:ext uri="{FF2B5EF4-FFF2-40B4-BE49-F238E27FC236}">
                <a16:creationId xmlns:a16="http://schemas.microsoft.com/office/drawing/2014/main" id="{42E0197C-8538-4559-BD70-48E8B09D2CEE}"/>
              </a:ext>
            </a:extLst>
          </p:cNvPr>
          <p:cNvPicPr>
            <a:picLocks noChangeAspect="1"/>
          </p:cNvPicPr>
          <p:nvPr/>
        </p:nvPicPr>
        <p:blipFill rotWithShape="1">
          <a:blip r:embed="rId6"/>
          <a:srcRect r="83575"/>
          <a:stretch/>
        </p:blipFill>
        <p:spPr>
          <a:xfrm>
            <a:off x="8140123" y="245428"/>
            <a:ext cx="985341" cy="914479"/>
          </a:xfrm>
          <a:prstGeom prst="rect">
            <a:avLst/>
          </a:prstGeom>
        </p:spPr>
      </p:pic>
      <p:pic>
        <p:nvPicPr>
          <p:cNvPr id="7" name="レコーディング (12)">
            <a:hlinkClick r:id="" action="ppaction://media"/>
            <a:extLst>
              <a:ext uri="{FF2B5EF4-FFF2-40B4-BE49-F238E27FC236}">
                <a16:creationId xmlns:a16="http://schemas.microsoft.com/office/drawing/2014/main" id="{68E78B40-F148-4C4C-AA56-5F000DA9D7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78475" y="6245225"/>
            <a:ext cx="487363" cy="487363"/>
          </a:xfrm>
          <a:prstGeom prst="rect">
            <a:avLst/>
          </a:prstGeom>
        </p:spPr>
      </p:pic>
    </p:spTree>
    <p:extLst>
      <p:ext uri="{BB962C8B-B14F-4D97-AF65-F5344CB8AC3E}">
        <p14:creationId xmlns:p14="http://schemas.microsoft.com/office/powerpoint/2010/main" val="238511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D3F5A827-E42B-46FE-84FE-4975AA8FFE96}"/>
              </a:ext>
            </a:extLst>
          </p:cNvPr>
          <p:cNvPicPr>
            <a:picLocks noChangeAspect="1"/>
          </p:cNvPicPr>
          <p:nvPr/>
        </p:nvPicPr>
        <p:blipFill rotWithShape="1">
          <a:blip r:embed="rId3"/>
          <a:srcRect r="83575"/>
          <a:stretch/>
        </p:blipFill>
        <p:spPr>
          <a:xfrm>
            <a:off x="8140123" y="245428"/>
            <a:ext cx="985341" cy="914479"/>
          </a:xfrm>
          <a:prstGeom prst="rect">
            <a:avLst/>
          </a:prstGeom>
        </p:spPr>
      </p:pic>
      <p:sp>
        <p:nvSpPr>
          <p:cNvPr id="2" name="タイトル 1">
            <a:extLst>
              <a:ext uri="{FF2B5EF4-FFF2-40B4-BE49-F238E27FC236}">
                <a16:creationId xmlns:a16="http://schemas.microsoft.com/office/drawing/2014/main" id="{3BE0E94F-EA47-4EDC-BEF8-C305D3BFE8DB}"/>
              </a:ext>
            </a:extLst>
          </p:cNvPr>
          <p:cNvSpPr>
            <a:spLocks noGrp="1"/>
          </p:cNvSpPr>
          <p:nvPr>
            <p:ph type="title"/>
          </p:nvPr>
        </p:nvSpPr>
        <p:spPr/>
        <p:txBody>
          <a:bodyPr/>
          <a:lstStyle/>
          <a:p>
            <a:endParaRPr kumimoji="1" lang="ja-JP" altLang="en-US" dirty="0"/>
          </a:p>
        </p:txBody>
      </p:sp>
      <p:pic>
        <p:nvPicPr>
          <p:cNvPr id="5" name="コンテンツ プレースホルダー 4">
            <a:extLst>
              <a:ext uri="{FF2B5EF4-FFF2-40B4-BE49-F238E27FC236}">
                <a16:creationId xmlns:a16="http://schemas.microsoft.com/office/drawing/2014/main" id="{2D3B1C65-2EFB-4128-B906-8E3ECC960F7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8876" y="2037338"/>
            <a:ext cx="6279188" cy="4709391"/>
          </a:xfrm>
        </p:spPr>
      </p:pic>
      <p:pic>
        <p:nvPicPr>
          <p:cNvPr id="7" name="図 6">
            <a:extLst>
              <a:ext uri="{FF2B5EF4-FFF2-40B4-BE49-F238E27FC236}">
                <a16:creationId xmlns:a16="http://schemas.microsoft.com/office/drawing/2014/main" id="{705C56AF-75BA-48B7-8AD1-4C448F50B520}"/>
              </a:ext>
            </a:extLst>
          </p:cNvPr>
          <p:cNvPicPr>
            <a:picLocks noChangeAspect="1"/>
          </p:cNvPicPr>
          <p:nvPr/>
        </p:nvPicPr>
        <p:blipFill rotWithShape="1">
          <a:blip r:embed="rId5">
            <a:extLst>
              <a:ext uri="{28A0092B-C50C-407E-A947-70E740481C1C}">
                <a14:useLocalDpi xmlns:a14="http://schemas.microsoft.com/office/drawing/2010/main" val="0"/>
              </a:ext>
            </a:extLst>
          </a:blip>
          <a:srcRect l="19546" t="24652"/>
          <a:stretch/>
        </p:blipFill>
        <p:spPr>
          <a:xfrm>
            <a:off x="3412684" y="0"/>
            <a:ext cx="5887879" cy="4135582"/>
          </a:xfrm>
          <a:prstGeom prst="rect">
            <a:avLst/>
          </a:prstGeom>
        </p:spPr>
      </p:pic>
      <p:pic>
        <p:nvPicPr>
          <p:cNvPr id="6" name="図 5">
            <a:extLst>
              <a:ext uri="{FF2B5EF4-FFF2-40B4-BE49-F238E27FC236}">
                <a16:creationId xmlns:a16="http://schemas.microsoft.com/office/drawing/2014/main" id="{4217AAA5-AFA0-45B0-AA08-9127B71466B5}"/>
              </a:ext>
            </a:extLst>
          </p:cNvPr>
          <p:cNvPicPr/>
          <p:nvPr/>
        </p:nvPicPr>
        <p:blipFill>
          <a:blip r:embed="rId6" cstate="hqprint">
            <a:extLst>
              <a:ext uri="{28A0092B-C50C-407E-A947-70E740481C1C}">
                <a14:useLocalDpi xmlns:a14="http://schemas.microsoft.com/office/drawing/2010/main" val="0"/>
              </a:ext>
            </a:extLst>
          </a:blip>
          <a:stretch>
            <a:fillRect/>
          </a:stretch>
        </p:blipFill>
        <p:spPr>
          <a:xfrm>
            <a:off x="242570" y="245428"/>
            <a:ext cx="886460" cy="876935"/>
          </a:xfrm>
          <a:prstGeom prst="rect">
            <a:avLst/>
          </a:prstGeom>
        </p:spPr>
      </p:pic>
    </p:spTree>
    <p:extLst>
      <p:ext uri="{BB962C8B-B14F-4D97-AF65-F5344CB8AC3E}">
        <p14:creationId xmlns:p14="http://schemas.microsoft.com/office/powerpoint/2010/main" val="50609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610D19-4CC8-47DF-9729-1275E7734FBD}"/>
              </a:ext>
            </a:extLst>
          </p:cNvPr>
          <p:cNvSpPr>
            <a:spLocks noGrp="1"/>
          </p:cNvSpPr>
          <p:nvPr>
            <p:ph type="title"/>
          </p:nvPr>
        </p:nvSpPr>
        <p:spPr>
          <a:xfrm>
            <a:off x="628650" y="365126"/>
            <a:ext cx="8261350" cy="1325563"/>
          </a:xfrm>
        </p:spPr>
        <p:txBody>
          <a:bodyPr>
            <a:normAutofit fontScale="90000"/>
          </a:bodyPr>
          <a:lstStyle/>
          <a:p>
            <a:r>
              <a:rPr lang="en-US" altLang="ja-JP" i="1" dirty="0">
                <a:latin typeface="Aharoni" panose="02010803020104030203" pitchFamily="2" charset="-79"/>
                <a:cs typeface="Aharoni" panose="02010803020104030203" pitchFamily="2" charset="-79"/>
              </a:rPr>
              <a:t>CPAT</a:t>
            </a:r>
            <a:r>
              <a:rPr lang="ja-JP" altLang="ja-JP" i="1" dirty="0"/>
              <a:t>：</a:t>
            </a:r>
            <a:r>
              <a:rPr lang="en-US" altLang="ja-JP" i="1" dirty="0"/>
              <a:t>Assistive Technology and Co-op</a:t>
            </a:r>
            <a:br>
              <a:rPr lang="ja-JP" altLang="ja-JP" dirty="0"/>
            </a:br>
            <a:endParaRPr kumimoji="1" lang="ja-JP" altLang="en-US" dirty="0"/>
          </a:p>
        </p:txBody>
      </p:sp>
      <p:sp>
        <p:nvSpPr>
          <p:cNvPr id="3" name="コンテンツ プレースホルダー 2">
            <a:extLst>
              <a:ext uri="{FF2B5EF4-FFF2-40B4-BE49-F238E27FC236}">
                <a16:creationId xmlns:a16="http://schemas.microsoft.com/office/drawing/2014/main" id="{127D1962-F37B-4720-A445-F3417B5BFD03}"/>
              </a:ext>
            </a:extLst>
          </p:cNvPr>
          <p:cNvSpPr>
            <a:spLocks noGrp="1"/>
          </p:cNvSpPr>
          <p:nvPr>
            <p:ph idx="1"/>
          </p:nvPr>
        </p:nvSpPr>
        <p:spPr>
          <a:xfrm>
            <a:off x="101600" y="1143000"/>
            <a:ext cx="8788400" cy="5600700"/>
          </a:xfrm>
        </p:spPr>
        <p:txBody>
          <a:bodyPr>
            <a:normAutofit/>
          </a:bodyPr>
          <a:lstStyle/>
          <a:p>
            <a:r>
              <a:rPr lang="en-US" altLang="ja-JP" dirty="0">
                <a:latin typeface="Arial" panose="020B0604020202020204" pitchFamily="34" charset="0"/>
                <a:cs typeface="Arial" panose="020B0604020202020204" pitchFamily="34" charset="0"/>
              </a:rPr>
              <a:t>In the CPAT course, the products developed by PCED are used in cooperation with medical institutions, evaluated, and further improved. It is also intended to be re-evaluated and brushed up. </a:t>
            </a:r>
          </a:p>
          <a:p>
            <a:pPr marL="0" indent="0">
              <a:buNone/>
            </a:pPr>
            <a:r>
              <a:rPr lang="en-US" altLang="ja-JP" dirty="0">
                <a:latin typeface="Arial" panose="020B0604020202020204" pitchFamily="34" charset="0"/>
                <a:cs typeface="Arial" panose="020B0604020202020204" pitchFamily="34" charset="0"/>
              </a:rPr>
              <a:t>(1) Understanding and applying the experimental planning based on the "Ethical Guidelines for Medical Research Involving Human Subjects" to conduct product evaluations in actual medical settings.</a:t>
            </a:r>
          </a:p>
          <a:p>
            <a:pPr marL="0" indent="0">
              <a:buNone/>
            </a:pPr>
            <a:r>
              <a:rPr lang="en-US" altLang="ja-JP" dirty="0">
                <a:latin typeface="Arial" panose="020B0604020202020204" pitchFamily="34" charset="0"/>
                <a:cs typeface="Arial" panose="020B0604020202020204" pitchFamily="34" charset="0"/>
              </a:rPr>
              <a:t> (2) Understanding and utilizing the non-verbal communication effectiveness between the developed products and the clinical environment. </a:t>
            </a:r>
            <a:endParaRPr lang="ja-JP" altLang="ja-JP" dirty="0">
              <a:latin typeface="Arial" panose="020B0604020202020204" pitchFamily="34" charset="0"/>
              <a:cs typeface="Arial" panose="020B0604020202020204" pitchFamily="34" charset="0"/>
            </a:endParaRPr>
          </a:p>
          <a:p>
            <a:pPr marL="0" indent="0">
              <a:buNone/>
            </a:pPr>
            <a:r>
              <a:rPr lang="en-US" altLang="ja-JP" dirty="0">
                <a:latin typeface="Arial" panose="020B0604020202020204" pitchFamily="34" charset="0"/>
                <a:cs typeface="Arial" panose="020B0604020202020204" pitchFamily="34" charset="0"/>
              </a:rPr>
              <a:t>(3) Being able to consider improvements based on evaluations and checks.</a:t>
            </a:r>
            <a:endParaRPr lang="ja-JP" altLang="ja-JP" dirty="0">
              <a:latin typeface="Arial" panose="020B0604020202020204" pitchFamily="34" charset="0"/>
              <a:cs typeface="Arial" panose="020B0604020202020204" pitchFamily="34" charset="0"/>
            </a:endParaRPr>
          </a:p>
          <a:p>
            <a:endParaRPr kumimoji="1" lang="ja-JP" altLang="en-US" dirty="0">
              <a:latin typeface="Arial" panose="020B0604020202020204" pitchFamily="34" charset="0"/>
              <a:cs typeface="Arial" panose="020B0604020202020204" pitchFamily="34" charset="0"/>
            </a:endParaRPr>
          </a:p>
        </p:txBody>
      </p:sp>
      <p:pic>
        <p:nvPicPr>
          <p:cNvPr id="4" name="図 3">
            <a:extLst>
              <a:ext uri="{FF2B5EF4-FFF2-40B4-BE49-F238E27FC236}">
                <a16:creationId xmlns:a16="http://schemas.microsoft.com/office/drawing/2014/main" id="{7D84C584-EE53-4D36-AC9D-60F4DEFF950E}"/>
              </a:ext>
            </a:extLst>
          </p:cNvPr>
          <p:cNvPicPr/>
          <p:nvPr/>
        </p:nvPicPr>
        <p:blipFill>
          <a:blip r:embed="rId5" cstate="hqprint">
            <a:extLst>
              <a:ext uri="{28A0092B-C50C-407E-A947-70E740481C1C}">
                <a14:useLocalDpi xmlns:a14="http://schemas.microsoft.com/office/drawing/2010/main" val="0"/>
              </a:ext>
            </a:extLst>
          </a:blip>
          <a:stretch>
            <a:fillRect/>
          </a:stretch>
        </p:blipFill>
        <p:spPr>
          <a:xfrm>
            <a:off x="101600" y="40165"/>
            <a:ext cx="709930" cy="649922"/>
          </a:xfrm>
          <a:prstGeom prst="rect">
            <a:avLst/>
          </a:prstGeom>
        </p:spPr>
      </p:pic>
      <p:pic>
        <p:nvPicPr>
          <p:cNvPr id="5" name="図 4">
            <a:extLst>
              <a:ext uri="{FF2B5EF4-FFF2-40B4-BE49-F238E27FC236}">
                <a16:creationId xmlns:a16="http://schemas.microsoft.com/office/drawing/2014/main" id="{A50B3AE6-BBDC-4FED-872F-C9CBAEEB8B71}"/>
              </a:ext>
            </a:extLst>
          </p:cNvPr>
          <p:cNvPicPr>
            <a:picLocks noChangeAspect="1"/>
          </p:cNvPicPr>
          <p:nvPr/>
        </p:nvPicPr>
        <p:blipFill rotWithShape="1">
          <a:blip r:embed="rId6"/>
          <a:srcRect r="83575"/>
          <a:stretch/>
        </p:blipFill>
        <p:spPr>
          <a:xfrm>
            <a:off x="8539857" y="118587"/>
            <a:ext cx="700285" cy="649923"/>
          </a:xfrm>
          <a:prstGeom prst="rect">
            <a:avLst/>
          </a:prstGeom>
        </p:spPr>
      </p:pic>
      <p:pic>
        <p:nvPicPr>
          <p:cNvPr id="6" name="レコーディング (14)">
            <a:hlinkClick r:id="" action="ppaction://media"/>
            <a:extLst>
              <a:ext uri="{FF2B5EF4-FFF2-40B4-BE49-F238E27FC236}">
                <a16:creationId xmlns:a16="http://schemas.microsoft.com/office/drawing/2014/main" id="{99DB651E-83DB-4D6E-88AC-8B42F8C566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32800" y="6188074"/>
            <a:ext cx="609600" cy="609600"/>
          </a:xfrm>
          <a:prstGeom prst="rect">
            <a:avLst/>
          </a:prstGeom>
        </p:spPr>
      </p:pic>
    </p:spTree>
    <p:extLst>
      <p:ext uri="{BB962C8B-B14F-4D97-AF65-F5344CB8AC3E}">
        <p14:creationId xmlns:p14="http://schemas.microsoft.com/office/powerpoint/2010/main" val="137655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A6AF9B-537B-4E3F-A071-9D09654EE353}"/>
              </a:ext>
            </a:extLst>
          </p:cNvPr>
          <p:cNvSpPr>
            <a:spLocks noGrp="1"/>
          </p:cNvSpPr>
          <p:nvPr>
            <p:ph type="title"/>
          </p:nvPr>
        </p:nvSpPr>
        <p:spPr/>
        <p:txBody>
          <a:bodyPr/>
          <a:lstStyle/>
          <a:p>
            <a:endParaRPr kumimoji="1" lang="ja-JP" altLang="en-US" dirty="0"/>
          </a:p>
        </p:txBody>
      </p:sp>
      <p:pic>
        <p:nvPicPr>
          <p:cNvPr id="4" name="コンテンツ プレースホルダー 3">
            <a:extLst>
              <a:ext uri="{FF2B5EF4-FFF2-40B4-BE49-F238E27FC236}">
                <a16:creationId xmlns:a16="http://schemas.microsoft.com/office/drawing/2014/main" id="{4B874B4F-D6A5-4443-B61B-34599FC6D6DA}"/>
              </a:ext>
            </a:extLst>
          </p:cNvPr>
          <p:cNvPicPr>
            <a:picLocks noGrp="1" noChangeAspect="1"/>
          </p:cNvPicPr>
          <p:nvPr>
            <p:ph idx="1"/>
          </p:nvPr>
        </p:nvPicPr>
        <p:blipFill>
          <a:blip r:embed="rId5"/>
          <a:stretch>
            <a:fillRect/>
          </a:stretch>
        </p:blipFill>
        <p:spPr>
          <a:xfrm>
            <a:off x="116864" y="152689"/>
            <a:ext cx="7621800" cy="4351338"/>
          </a:xfrm>
          <a:prstGeom prst="rect">
            <a:avLst/>
          </a:prstGeom>
        </p:spPr>
      </p:pic>
      <p:pic>
        <p:nvPicPr>
          <p:cNvPr id="5" name="図 4">
            <a:extLst>
              <a:ext uri="{FF2B5EF4-FFF2-40B4-BE49-F238E27FC236}">
                <a16:creationId xmlns:a16="http://schemas.microsoft.com/office/drawing/2014/main" id="{91CE188D-078A-4C40-A019-8831D9654244}"/>
              </a:ext>
            </a:extLst>
          </p:cNvPr>
          <p:cNvPicPr>
            <a:picLocks noChangeAspect="1"/>
          </p:cNvPicPr>
          <p:nvPr/>
        </p:nvPicPr>
        <p:blipFill>
          <a:blip r:embed="rId6"/>
          <a:stretch>
            <a:fillRect/>
          </a:stretch>
        </p:blipFill>
        <p:spPr>
          <a:xfrm>
            <a:off x="2359058" y="2579197"/>
            <a:ext cx="6668078" cy="4389500"/>
          </a:xfrm>
          <a:prstGeom prst="rect">
            <a:avLst/>
          </a:prstGeom>
        </p:spPr>
      </p:pic>
      <p:sp>
        <p:nvSpPr>
          <p:cNvPr id="3" name="正方形/長方形 2">
            <a:extLst>
              <a:ext uri="{FF2B5EF4-FFF2-40B4-BE49-F238E27FC236}">
                <a16:creationId xmlns:a16="http://schemas.microsoft.com/office/drawing/2014/main" id="{317D5BD3-A4C6-410F-ABAF-EC286D947472}"/>
              </a:ext>
            </a:extLst>
          </p:cNvPr>
          <p:cNvSpPr/>
          <p:nvPr/>
        </p:nvSpPr>
        <p:spPr>
          <a:xfrm>
            <a:off x="0" y="5399037"/>
            <a:ext cx="4455136" cy="1569660"/>
          </a:xfrm>
          <a:prstGeom prst="rect">
            <a:avLst/>
          </a:prstGeom>
          <a:solidFill>
            <a:schemeClr val="bg1"/>
          </a:solidFill>
        </p:spPr>
        <p:txBody>
          <a:bodyPr wrap="square">
            <a:spAutoFit/>
          </a:bodyPr>
          <a:lstStyle/>
          <a:p>
            <a:r>
              <a:rPr lang="en-US" altLang="ja-JP" sz="3200" dirty="0"/>
              <a:t>Physical therapists, Occupational therapists and Speech therapists</a:t>
            </a:r>
            <a:endParaRPr lang="ja-JP" altLang="en-US" sz="3200" dirty="0"/>
          </a:p>
        </p:txBody>
      </p:sp>
      <p:pic>
        <p:nvPicPr>
          <p:cNvPr id="6" name="図 5">
            <a:extLst>
              <a:ext uri="{FF2B5EF4-FFF2-40B4-BE49-F238E27FC236}">
                <a16:creationId xmlns:a16="http://schemas.microsoft.com/office/drawing/2014/main" id="{54C7563A-B20E-44D9-B092-56D8F7E389CA}"/>
              </a:ext>
            </a:extLst>
          </p:cNvPr>
          <p:cNvPicPr/>
          <p:nvPr/>
        </p:nvPicPr>
        <p:blipFill>
          <a:blip r:embed="rId7" cstate="hqprint">
            <a:extLst>
              <a:ext uri="{28A0092B-C50C-407E-A947-70E740481C1C}">
                <a14:useLocalDpi xmlns:a14="http://schemas.microsoft.com/office/drawing/2010/main" val="0"/>
              </a:ext>
            </a:extLst>
          </a:blip>
          <a:stretch>
            <a:fillRect/>
          </a:stretch>
        </p:blipFill>
        <p:spPr>
          <a:xfrm>
            <a:off x="242570" y="245428"/>
            <a:ext cx="886460" cy="876935"/>
          </a:xfrm>
          <a:prstGeom prst="rect">
            <a:avLst/>
          </a:prstGeom>
        </p:spPr>
      </p:pic>
      <p:pic>
        <p:nvPicPr>
          <p:cNvPr id="7" name="図 6">
            <a:extLst>
              <a:ext uri="{FF2B5EF4-FFF2-40B4-BE49-F238E27FC236}">
                <a16:creationId xmlns:a16="http://schemas.microsoft.com/office/drawing/2014/main" id="{927F87C5-184F-4178-A141-DB47077358EA}"/>
              </a:ext>
            </a:extLst>
          </p:cNvPr>
          <p:cNvPicPr>
            <a:picLocks noChangeAspect="1"/>
          </p:cNvPicPr>
          <p:nvPr/>
        </p:nvPicPr>
        <p:blipFill rotWithShape="1">
          <a:blip r:embed="rId8"/>
          <a:srcRect r="83575"/>
          <a:stretch/>
        </p:blipFill>
        <p:spPr>
          <a:xfrm>
            <a:off x="8140123" y="245428"/>
            <a:ext cx="985341" cy="914479"/>
          </a:xfrm>
          <a:prstGeom prst="rect">
            <a:avLst/>
          </a:prstGeom>
        </p:spPr>
      </p:pic>
      <p:pic>
        <p:nvPicPr>
          <p:cNvPr id="8" name="レコーディング (15)">
            <a:hlinkClick r:id="" action="ppaction://media"/>
            <a:extLst>
              <a:ext uri="{FF2B5EF4-FFF2-40B4-BE49-F238E27FC236}">
                <a16:creationId xmlns:a16="http://schemas.microsoft.com/office/drawing/2014/main" id="{7D5A2264-E8BB-45AD-B319-8D7803CC748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17536" y="6248400"/>
            <a:ext cx="609600" cy="609600"/>
          </a:xfrm>
          <a:prstGeom prst="rect">
            <a:avLst/>
          </a:prstGeom>
        </p:spPr>
      </p:pic>
    </p:spTree>
    <p:extLst>
      <p:ext uri="{BB962C8B-B14F-4D97-AF65-F5344CB8AC3E}">
        <p14:creationId xmlns:p14="http://schemas.microsoft.com/office/powerpoint/2010/main" val="140698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par>
                          <p:cTn id="13" fill="hold">
                            <p:stCondLst>
                              <p:cond delay="2000"/>
                            </p:stCondLst>
                            <p:childTnLst>
                              <p:par>
                                <p:cTn id="14" presetID="1" presetClass="mediacall" presetSubtype="0" fill="hold" nodeType="afterEffect">
                                  <p:stCondLst>
                                    <p:cond delay="0"/>
                                  </p:stCondLst>
                                  <p:childTnLst>
                                    <p:cmd type="call" cmd="playFrom(0.0)">
                                      <p:cBhvr>
                                        <p:cTn id="15" dur="110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remove"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331881-6FF5-4753-94C4-DE90F1DD3E56}"/>
              </a:ext>
            </a:extLst>
          </p:cNvPr>
          <p:cNvSpPr>
            <a:spLocks noGrp="1"/>
          </p:cNvSpPr>
          <p:nvPr>
            <p:ph type="title"/>
          </p:nvPr>
        </p:nvSpPr>
        <p:spPr>
          <a:xfrm>
            <a:off x="1238764" y="255033"/>
            <a:ext cx="7886700" cy="904874"/>
          </a:xfrm>
        </p:spPr>
        <p:txBody>
          <a:bodyPr>
            <a:normAutofit fontScale="90000"/>
          </a:bodyPr>
          <a:lstStyle/>
          <a:p>
            <a:r>
              <a:rPr lang="en-US" altLang="ja-JP" i="1" dirty="0">
                <a:latin typeface="Aharoni" panose="02010803020104030203" pitchFamily="2" charset="-79"/>
                <a:cs typeface="Aharoni" panose="02010803020104030203" pitchFamily="2" charset="-79"/>
              </a:rPr>
              <a:t>IMWT</a:t>
            </a:r>
            <a:r>
              <a:rPr lang="ja-JP" altLang="ja-JP" i="1" dirty="0"/>
              <a:t>：</a:t>
            </a:r>
            <a:r>
              <a:rPr lang="en-US" altLang="ja-JP" i="1" dirty="0"/>
              <a:t>Introduction to Medical Welfare Technology</a:t>
            </a:r>
            <a:endParaRPr kumimoji="1" lang="ja-JP" altLang="en-US" dirty="0"/>
          </a:p>
        </p:txBody>
      </p:sp>
      <p:sp>
        <p:nvSpPr>
          <p:cNvPr id="3" name="コンテンツ プレースホルダー 2">
            <a:extLst>
              <a:ext uri="{FF2B5EF4-FFF2-40B4-BE49-F238E27FC236}">
                <a16:creationId xmlns:a16="http://schemas.microsoft.com/office/drawing/2014/main" id="{ADAAD707-42B1-4ECB-93D1-B25778744B15}"/>
              </a:ext>
            </a:extLst>
          </p:cNvPr>
          <p:cNvSpPr>
            <a:spLocks noGrp="1"/>
          </p:cNvSpPr>
          <p:nvPr>
            <p:ph idx="1"/>
          </p:nvPr>
        </p:nvSpPr>
        <p:spPr>
          <a:xfrm>
            <a:off x="165100" y="1422400"/>
            <a:ext cx="8813800" cy="5435600"/>
          </a:xfrm>
        </p:spPr>
        <p:txBody>
          <a:bodyPr>
            <a:normAutofit lnSpcReduction="10000"/>
          </a:bodyPr>
          <a:lstStyle/>
          <a:p>
            <a:r>
              <a:rPr lang="en-US" altLang="ja-JP" dirty="0">
                <a:latin typeface="Arial" panose="020B0604020202020204" pitchFamily="34" charset="0"/>
                <a:cs typeface="Arial" panose="020B0604020202020204" pitchFamily="34" charset="0"/>
              </a:rPr>
              <a:t>In the IMWT course, students gain hands-on experience in creating products for clinical settings and learn about the development of project proposals, experimental plans, and other related documents. </a:t>
            </a:r>
            <a:endParaRPr lang="ja-JP" altLang="ja-JP" dirty="0">
              <a:latin typeface="Arial" panose="020B0604020202020204" pitchFamily="34" charset="0"/>
              <a:cs typeface="Arial" panose="020B0604020202020204" pitchFamily="34" charset="0"/>
            </a:endParaRPr>
          </a:p>
          <a:p>
            <a:pPr marL="0" indent="0">
              <a:buNone/>
            </a:pPr>
            <a:r>
              <a:rPr lang="en-US" altLang="ja-JP" dirty="0">
                <a:latin typeface="Arial" panose="020B0604020202020204" pitchFamily="34" charset="0"/>
                <a:cs typeface="Arial" panose="020B0604020202020204" pitchFamily="34" charset="0"/>
              </a:rPr>
              <a:t>(1) Understanding the social security system in Japan. </a:t>
            </a:r>
          </a:p>
          <a:p>
            <a:pPr marL="0" indent="0">
              <a:buNone/>
            </a:pPr>
            <a:r>
              <a:rPr lang="en-US" altLang="ja-JP" dirty="0">
                <a:latin typeface="Arial" panose="020B0604020202020204" pitchFamily="34" charset="0"/>
                <a:cs typeface="Arial" panose="020B0604020202020204" pitchFamily="34" charset="0"/>
              </a:rPr>
              <a:t>(2) Understanding the symptoms of diseases such as dementia and recognize the considerations necessary to  address related social issues. </a:t>
            </a:r>
          </a:p>
          <a:p>
            <a:pPr marL="0" indent="0">
              <a:buNone/>
            </a:pPr>
            <a:r>
              <a:rPr lang="en-US" altLang="ja-JP" dirty="0">
                <a:latin typeface="Arial" panose="020B0604020202020204" pitchFamily="34" charset="0"/>
                <a:cs typeface="Arial" panose="020B0604020202020204" pitchFamily="34" charset="0"/>
              </a:rPr>
              <a:t>(3) Understanding the concept of biofeedback and being able to apply it. </a:t>
            </a:r>
            <a:endParaRPr lang="ja-JP" altLang="ja-JP" dirty="0">
              <a:latin typeface="Arial" panose="020B0604020202020204" pitchFamily="34" charset="0"/>
              <a:cs typeface="Arial" panose="020B0604020202020204" pitchFamily="34" charset="0"/>
            </a:endParaRPr>
          </a:p>
          <a:p>
            <a:pPr marL="0" indent="0">
              <a:buNone/>
            </a:pPr>
            <a:r>
              <a:rPr lang="en-US" altLang="ja-JP" dirty="0">
                <a:latin typeface="Arial" panose="020B0604020202020204" pitchFamily="34" charset="0"/>
                <a:cs typeface="Arial" panose="020B0604020202020204" pitchFamily="34" charset="0"/>
              </a:rPr>
              <a:t>(4) Understanding the specifications and quality assurance in the development of welfare and medical devices and being able to apply them.</a:t>
            </a:r>
            <a:endParaRPr lang="ja-JP" altLang="ja-JP" dirty="0">
              <a:latin typeface="Arial" panose="020B0604020202020204" pitchFamily="34" charset="0"/>
              <a:cs typeface="Arial" panose="020B0604020202020204" pitchFamily="34" charset="0"/>
            </a:endParaRPr>
          </a:p>
        </p:txBody>
      </p:sp>
      <p:pic>
        <p:nvPicPr>
          <p:cNvPr id="4" name="図 3">
            <a:extLst>
              <a:ext uri="{FF2B5EF4-FFF2-40B4-BE49-F238E27FC236}">
                <a16:creationId xmlns:a16="http://schemas.microsoft.com/office/drawing/2014/main" id="{53FA3FE1-32A2-4261-B9B6-B5AAC1AC1546}"/>
              </a:ext>
            </a:extLst>
          </p:cNvPr>
          <p:cNvPicPr/>
          <p:nvPr/>
        </p:nvPicPr>
        <p:blipFill>
          <a:blip r:embed="rId5" cstate="hqprint">
            <a:extLst>
              <a:ext uri="{28A0092B-C50C-407E-A947-70E740481C1C}">
                <a14:useLocalDpi xmlns:a14="http://schemas.microsoft.com/office/drawing/2010/main" val="0"/>
              </a:ext>
            </a:extLst>
          </a:blip>
          <a:stretch>
            <a:fillRect/>
          </a:stretch>
        </p:blipFill>
        <p:spPr>
          <a:xfrm>
            <a:off x="242570" y="245428"/>
            <a:ext cx="886460" cy="876935"/>
          </a:xfrm>
          <a:prstGeom prst="rect">
            <a:avLst/>
          </a:prstGeom>
        </p:spPr>
      </p:pic>
      <p:pic>
        <p:nvPicPr>
          <p:cNvPr id="5" name="図 4">
            <a:extLst>
              <a:ext uri="{FF2B5EF4-FFF2-40B4-BE49-F238E27FC236}">
                <a16:creationId xmlns:a16="http://schemas.microsoft.com/office/drawing/2014/main" id="{DFE7553A-46EC-4E64-9CC6-D02A08746BAC}"/>
              </a:ext>
            </a:extLst>
          </p:cNvPr>
          <p:cNvPicPr>
            <a:picLocks noChangeAspect="1"/>
          </p:cNvPicPr>
          <p:nvPr/>
        </p:nvPicPr>
        <p:blipFill rotWithShape="1">
          <a:blip r:embed="rId6"/>
          <a:srcRect r="83575"/>
          <a:stretch/>
        </p:blipFill>
        <p:spPr>
          <a:xfrm>
            <a:off x="8140123" y="245428"/>
            <a:ext cx="985341" cy="914479"/>
          </a:xfrm>
          <a:prstGeom prst="rect">
            <a:avLst/>
          </a:prstGeom>
        </p:spPr>
      </p:pic>
      <p:pic>
        <p:nvPicPr>
          <p:cNvPr id="6" name="レコーディング (16)">
            <a:hlinkClick r:id="" action="ppaction://media"/>
            <a:extLst>
              <a:ext uri="{FF2B5EF4-FFF2-40B4-BE49-F238E27FC236}">
                <a16:creationId xmlns:a16="http://schemas.microsoft.com/office/drawing/2014/main" id="{EDC9D582-D4E8-4963-A321-BAAC1D0C6A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15864" y="6248400"/>
            <a:ext cx="609600" cy="609600"/>
          </a:xfrm>
          <a:prstGeom prst="rect">
            <a:avLst/>
          </a:prstGeom>
        </p:spPr>
      </p:pic>
    </p:spTree>
    <p:extLst>
      <p:ext uri="{BB962C8B-B14F-4D97-AF65-F5344CB8AC3E}">
        <p14:creationId xmlns:p14="http://schemas.microsoft.com/office/powerpoint/2010/main" val="160051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313CD1-DB5D-4A5C-B829-0806B81253E3}"/>
              </a:ext>
            </a:extLst>
          </p:cNvPr>
          <p:cNvSpPr>
            <a:spLocks noGrp="1"/>
          </p:cNvSpPr>
          <p:nvPr>
            <p:ph type="title"/>
          </p:nvPr>
        </p:nvSpPr>
        <p:spPr>
          <a:xfrm>
            <a:off x="628650" y="74613"/>
            <a:ext cx="7886700" cy="1325563"/>
          </a:xfrm>
        </p:spPr>
        <p:txBody>
          <a:bodyPr/>
          <a:lstStyle/>
          <a:p>
            <a:endParaRPr kumimoji="1" lang="ja-JP" altLang="en-US" dirty="0"/>
          </a:p>
        </p:txBody>
      </p:sp>
      <p:pic>
        <p:nvPicPr>
          <p:cNvPr id="4" name="コンテンツ プレースホルダー 3">
            <a:extLst>
              <a:ext uri="{FF2B5EF4-FFF2-40B4-BE49-F238E27FC236}">
                <a16:creationId xmlns:a16="http://schemas.microsoft.com/office/drawing/2014/main" id="{4567BC64-0F3F-465F-89F1-64C002C2113B}"/>
              </a:ext>
            </a:extLst>
          </p:cNvPr>
          <p:cNvPicPr>
            <a:picLocks noGrp="1" noChangeAspect="1"/>
          </p:cNvPicPr>
          <p:nvPr>
            <p:ph idx="1"/>
          </p:nvPr>
        </p:nvPicPr>
        <p:blipFill>
          <a:blip r:embed="rId5"/>
          <a:stretch>
            <a:fillRect/>
          </a:stretch>
        </p:blipFill>
        <p:spPr>
          <a:xfrm>
            <a:off x="-288201" y="0"/>
            <a:ext cx="9878041" cy="6783387"/>
          </a:xfrm>
          <a:prstGeom prst="rect">
            <a:avLst/>
          </a:prstGeom>
        </p:spPr>
      </p:pic>
      <p:sp>
        <p:nvSpPr>
          <p:cNvPr id="3" name="テキスト ボックス 2">
            <a:extLst>
              <a:ext uri="{FF2B5EF4-FFF2-40B4-BE49-F238E27FC236}">
                <a16:creationId xmlns:a16="http://schemas.microsoft.com/office/drawing/2014/main" id="{159B6518-6AF3-4E62-89A4-B76BFDE2E101}"/>
              </a:ext>
            </a:extLst>
          </p:cNvPr>
          <p:cNvSpPr txBox="1"/>
          <p:nvPr/>
        </p:nvSpPr>
        <p:spPr>
          <a:xfrm>
            <a:off x="5755243" y="272110"/>
            <a:ext cx="2760107" cy="830997"/>
          </a:xfrm>
          <a:prstGeom prst="rect">
            <a:avLst/>
          </a:prstGeom>
          <a:solidFill>
            <a:schemeClr val="lt1"/>
          </a:solidFill>
          <a:ln>
            <a:solidFill>
              <a:schemeClr val="bg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00" cap="none" spc="0" normalizeH="0" baseline="0" noProof="0" dirty="0">
                <a:ln>
                  <a:noFill/>
                </a:ln>
                <a:solidFill>
                  <a:prstClr val="black"/>
                </a:solidFill>
                <a:effectLst/>
                <a:uLnTx/>
                <a:uFillTx/>
                <a:latin typeface="Arial Narrow" panose="020B0606020202030204" pitchFamily="34" charset="0"/>
                <a:ea typeface="ＭＳ 明朝" panose="02020609040205080304" pitchFamily="17" charset="-128"/>
                <a:cs typeface="Aharoni" panose="02010803020104030203" pitchFamily="2" charset="-79"/>
              </a:rPr>
              <a:t>There</a:t>
            </a:r>
            <a:r>
              <a:rPr kumimoji="0" lang="ja-JP" altLang="en-US" sz="2400" b="0" i="0" u="none" strike="noStrike" kern="100" cap="none" spc="0" normalizeH="0" baseline="0" noProof="0" dirty="0">
                <a:ln>
                  <a:noFill/>
                </a:ln>
                <a:solidFill>
                  <a:prstClr val="black"/>
                </a:solidFill>
                <a:effectLst/>
                <a:uLnTx/>
                <a:uFillTx/>
                <a:latin typeface="Arial Narrow" panose="020B0606020202030204" pitchFamily="34" charset="0"/>
                <a:ea typeface="ＭＳ 明朝" panose="02020609040205080304" pitchFamily="17" charset="-128"/>
                <a:cs typeface="Aharoni" panose="02010803020104030203" pitchFamily="2" charset="-79"/>
              </a:rPr>
              <a:t> </a:t>
            </a:r>
            <a:r>
              <a:rPr kumimoji="0" lang="en-US" altLang="ja-JP" sz="2400" b="0" i="0" u="none" strike="noStrike" kern="100" cap="none" spc="0" normalizeH="0" baseline="0" noProof="0" dirty="0">
                <a:ln>
                  <a:noFill/>
                </a:ln>
                <a:solidFill>
                  <a:prstClr val="black"/>
                </a:solidFill>
                <a:effectLst/>
                <a:uLnTx/>
                <a:uFillTx/>
                <a:latin typeface="Arial Narrow" panose="020B0606020202030204" pitchFamily="34" charset="0"/>
                <a:ea typeface="ＭＳ 明朝" panose="02020609040205080304" pitchFamily="17" charset="-128"/>
                <a:cs typeface="Aharoni" panose="02010803020104030203" pitchFamily="2" charset="-79"/>
              </a:rPr>
              <a:t>was a significant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00" cap="none" spc="0" normalizeH="0" baseline="0" noProof="0" dirty="0">
                <a:ln>
                  <a:noFill/>
                </a:ln>
                <a:solidFill>
                  <a:prstClr val="black"/>
                </a:solidFill>
                <a:effectLst/>
                <a:uLnTx/>
                <a:uFillTx/>
                <a:latin typeface="Arial Narrow" panose="020B0606020202030204" pitchFamily="34" charset="0"/>
                <a:ea typeface="ＭＳ 明朝" panose="02020609040205080304" pitchFamily="17" charset="-128"/>
                <a:cs typeface="Aharoni" panose="02010803020104030203" pitchFamily="2" charset="-79"/>
              </a:rPr>
              <a:t> difference</a:t>
            </a:r>
            <a:endParaRPr kumimoji="0" lang="ja-JP" altLang="ja-JP" sz="2400" b="0" i="0" u="none" strike="noStrike" kern="100" cap="none" spc="0" normalizeH="0" baseline="0" noProof="0" dirty="0">
              <a:ln>
                <a:noFill/>
              </a:ln>
              <a:solidFill>
                <a:prstClr val="black"/>
              </a:solidFill>
              <a:effectLst/>
              <a:uLnTx/>
              <a:uFillTx/>
              <a:latin typeface="Arial Narrow" panose="020B0606020202030204" pitchFamily="34" charset="0"/>
              <a:ea typeface="ＭＳ 明朝" panose="02020609040205080304" pitchFamily="17" charset="-128"/>
              <a:cs typeface="Aharoni" panose="02010803020104030203" pitchFamily="2" charset="-79"/>
            </a:endParaRPr>
          </a:p>
        </p:txBody>
      </p:sp>
      <p:sp>
        <p:nvSpPr>
          <p:cNvPr id="19" name="テキスト ボックス 18">
            <a:extLst>
              <a:ext uri="{FF2B5EF4-FFF2-40B4-BE49-F238E27FC236}">
                <a16:creationId xmlns:a16="http://schemas.microsoft.com/office/drawing/2014/main" id="{159B6518-6AF3-4E62-89A4-B76BFDE2E101}"/>
              </a:ext>
            </a:extLst>
          </p:cNvPr>
          <p:cNvSpPr txBox="1"/>
          <p:nvPr/>
        </p:nvSpPr>
        <p:spPr>
          <a:xfrm>
            <a:off x="7330405" y="5871975"/>
            <a:ext cx="1699295" cy="461665"/>
          </a:xfrm>
          <a:prstGeom prst="rect">
            <a:avLst/>
          </a:prstGeom>
          <a:solidFill>
            <a:schemeClr val="lt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400" kern="100" dirty="0">
                <a:solidFill>
                  <a:prstClr val="black"/>
                </a:solidFill>
                <a:latin typeface="Arial Narrow" panose="020B0606020202030204" pitchFamily="34" charset="0"/>
                <a:ea typeface="ＭＳ 明朝" panose="02020609040205080304" pitchFamily="17" charset="-128"/>
                <a:cs typeface="Aharoni" panose="02010803020104030203" pitchFamily="2" charset="-79"/>
              </a:rPr>
              <a:t>  </a:t>
            </a:r>
            <a:r>
              <a:rPr kumimoji="0" lang="en-US" altLang="ja-JP" sz="2400" b="0" i="0" u="none" strike="noStrike" kern="100" cap="none" spc="0" normalizeH="0" baseline="0" noProof="0" dirty="0">
                <a:ln>
                  <a:noFill/>
                </a:ln>
                <a:solidFill>
                  <a:prstClr val="black"/>
                </a:solidFill>
                <a:effectLst/>
                <a:uLnTx/>
                <a:uFillTx/>
                <a:latin typeface="Arial Narrow" panose="020B0606020202030204" pitchFamily="34" charset="0"/>
                <a:ea typeface="ＭＳ 明朝" panose="02020609040205080304" pitchFamily="17" charset="-128"/>
                <a:cs typeface="Aharoni" panose="02010803020104030203" pitchFamily="2" charset="-79"/>
              </a:rPr>
              <a:t>Sample</a:t>
            </a:r>
            <a:r>
              <a:rPr kumimoji="0" lang="ja-JP" altLang="en-US" sz="2400" b="0" i="0" u="none" strike="noStrike" kern="100" cap="none" spc="0" normalizeH="0" baseline="0" noProof="0" dirty="0">
                <a:ln>
                  <a:noFill/>
                </a:ln>
                <a:solidFill>
                  <a:prstClr val="black"/>
                </a:solidFill>
                <a:effectLst/>
                <a:uLnTx/>
                <a:uFillTx/>
                <a:latin typeface="Arial Narrow" panose="020B0606020202030204" pitchFamily="34" charset="0"/>
                <a:ea typeface="ＭＳ 明朝" panose="02020609040205080304" pitchFamily="17" charset="-128"/>
                <a:cs typeface="Aharoni" panose="02010803020104030203" pitchFamily="2" charset="-79"/>
              </a:rPr>
              <a:t> </a:t>
            </a:r>
            <a:r>
              <a:rPr kumimoji="0" lang="en-US" altLang="ja-JP" sz="2400" b="0" i="0" u="none" strike="noStrike" kern="100" cap="none" spc="0" normalizeH="0" baseline="0" noProof="0" dirty="0">
                <a:ln>
                  <a:noFill/>
                </a:ln>
                <a:solidFill>
                  <a:prstClr val="black"/>
                </a:solidFill>
                <a:effectLst/>
                <a:uLnTx/>
                <a:uFillTx/>
                <a:latin typeface="Arial Narrow" panose="020B0606020202030204" pitchFamily="34" charset="0"/>
                <a:ea typeface="ＭＳ 明朝" panose="02020609040205080304" pitchFamily="17" charset="-128"/>
                <a:cs typeface="Aharoni" panose="02010803020104030203" pitchFamily="2" charset="-79"/>
              </a:rPr>
              <a:t>size</a:t>
            </a:r>
            <a:endParaRPr kumimoji="0" lang="ja-JP" altLang="ja-JP" sz="1600" b="0" i="0" u="none" strike="noStrike" kern="100" cap="none" spc="0" normalizeH="0" baseline="0" noProof="0" dirty="0">
              <a:ln>
                <a:noFill/>
              </a:ln>
              <a:solidFill>
                <a:prstClr val="black"/>
              </a:solidFill>
              <a:effectLst/>
              <a:uLnTx/>
              <a:uFillTx/>
              <a:latin typeface="Arial Narrow" panose="020B0606020202030204" pitchFamily="34" charset="0"/>
              <a:ea typeface="ＭＳ 明朝" panose="02020609040205080304" pitchFamily="17" charset="-128"/>
              <a:cs typeface="Aharoni" panose="02010803020104030203" pitchFamily="2" charset="-79"/>
            </a:endParaRPr>
          </a:p>
        </p:txBody>
      </p:sp>
      <p:sp>
        <p:nvSpPr>
          <p:cNvPr id="21" name="テキスト ボックス 20">
            <a:extLst>
              <a:ext uri="{FF2B5EF4-FFF2-40B4-BE49-F238E27FC236}">
                <a16:creationId xmlns:a16="http://schemas.microsoft.com/office/drawing/2014/main" id="{159B6518-6AF3-4E62-89A4-B76BFDE2E101}"/>
              </a:ext>
            </a:extLst>
          </p:cNvPr>
          <p:cNvSpPr txBox="1"/>
          <p:nvPr/>
        </p:nvSpPr>
        <p:spPr>
          <a:xfrm>
            <a:off x="2504391" y="1960731"/>
            <a:ext cx="1267009" cy="400110"/>
          </a:xfrm>
          <a:prstGeom prst="rect">
            <a:avLst/>
          </a:prstGeom>
          <a:solidFill>
            <a:schemeClr val="accent6">
              <a:lumMod val="20000"/>
              <a:lumOff val="80000"/>
            </a:schemeClr>
          </a:solidFill>
          <a:ln>
            <a:solidFill>
              <a:schemeClr val="bg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00" cap="none" spc="0" normalizeH="0" baseline="0" noProof="0" dirty="0">
                <a:ln>
                  <a:noFill/>
                </a:ln>
                <a:solidFill>
                  <a:prstClr val="black"/>
                </a:solidFill>
                <a:effectLst/>
                <a:uLnTx/>
                <a:uFillTx/>
                <a:latin typeface="Arial Narrow" panose="020B0606020202030204" pitchFamily="34" charset="0"/>
                <a:ea typeface="ＭＳ 明朝" panose="02020609040205080304" pitchFamily="17" charset="-128"/>
                <a:cs typeface="Aharoni" panose="02010803020104030203" pitchFamily="2" charset="-79"/>
              </a:rPr>
              <a:t>Effect</a:t>
            </a:r>
            <a:r>
              <a:rPr kumimoji="0" lang="ja-JP" altLang="en-US" sz="2000" b="0" i="0" u="none" strike="noStrike" kern="100" cap="none" spc="0" normalizeH="0" baseline="0" noProof="0" dirty="0">
                <a:ln>
                  <a:noFill/>
                </a:ln>
                <a:solidFill>
                  <a:prstClr val="black"/>
                </a:solidFill>
                <a:effectLst/>
                <a:uLnTx/>
                <a:uFillTx/>
                <a:latin typeface="Arial Narrow" panose="020B0606020202030204" pitchFamily="34" charset="0"/>
                <a:ea typeface="ＭＳ 明朝" panose="02020609040205080304" pitchFamily="17" charset="-128"/>
                <a:cs typeface="Aharoni" panose="02010803020104030203" pitchFamily="2" charset="-79"/>
              </a:rPr>
              <a:t> </a:t>
            </a:r>
            <a:r>
              <a:rPr kumimoji="0" lang="en-US" altLang="ja-JP" sz="2000" b="0" i="0" u="none" strike="noStrike" kern="100" cap="none" spc="0" normalizeH="0" baseline="0" noProof="0" dirty="0">
                <a:ln>
                  <a:noFill/>
                </a:ln>
                <a:solidFill>
                  <a:prstClr val="black"/>
                </a:solidFill>
                <a:effectLst/>
                <a:uLnTx/>
                <a:uFillTx/>
                <a:latin typeface="Arial Narrow" panose="020B0606020202030204" pitchFamily="34" charset="0"/>
                <a:ea typeface="ＭＳ 明朝" panose="02020609040205080304" pitchFamily="17" charset="-128"/>
                <a:cs typeface="Aharoni" panose="02010803020104030203" pitchFamily="2" charset="-79"/>
              </a:rPr>
              <a:t>size</a:t>
            </a:r>
            <a:endParaRPr kumimoji="0" lang="ja-JP" altLang="ja-JP" sz="1400" b="0" i="0" u="none" strike="noStrike" kern="100" cap="none" spc="0" normalizeH="0" baseline="0" noProof="0" dirty="0">
              <a:ln>
                <a:noFill/>
              </a:ln>
              <a:solidFill>
                <a:prstClr val="black"/>
              </a:solidFill>
              <a:effectLst/>
              <a:uLnTx/>
              <a:uFillTx/>
              <a:latin typeface="Arial Narrow" panose="020B0606020202030204" pitchFamily="34" charset="0"/>
              <a:ea typeface="ＭＳ 明朝" panose="02020609040205080304" pitchFamily="17" charset="-128"/>
              <a:cs typeface="Aharoni" panose="02010803020104030203" pitchFamily="2" charset="-79"/>
            </a:endParaRPr>
          </a:p>
        </p:txBody>
      </p:sp>
      <p:sp>
        <p:nvSpPr>
          <p:cNvPr id="22" name="テキスト ボックス 21">
            <a:extLst>
              <a:ext uri="{FF2B5EF4-FFF2-40B4-BE49-F238E27FC236}">
                <a16:creationId xmlns:a16="http://schemas.microsoft.com/office/drawing/2014/main" id="{159B6518-6AF3-4E62-89A4-B76BFDE2E101}"/>
              </a:ext>
            </a:extLst>
          </p:cNvPr>
          <p:cNvSpPr txBox="1"/>
          <p:nvPr/>
        </p:nvSpPr>
        <p:spPr>
          <a:xfrm>
            <a:off x="-217927" y="5877807"/>
            <a:ext cx="2231629" cy="461665"/>
          </a:xfrm>
          <a:prstGeom prst="rect">
            <a:avLst/>
          </a:prstGeom>
          <a:solidFill>
            <a:schemeClr val="lt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00" cap="none" spc="0" normalizeH="0" baseline="0" noProof="0" dirty="0">
                <a:ln>
                  <a:noFill/>
                </a:ln>
                <a:solidFill>
                  <a:prstClr val="black"/>
                </a:solidFill>
                <a:effectLst/>
                <a:uLnTx/>
                <a:uFillTx/>
                <a:latin typeface="Arial Narrow" panose="020B0606020202030204" pitchFamily="34" charset="0"/>
                <a:ea typeface="ＭＳ 明朝" panose="02020609040205080304" pitchFamily="17" charset="-128"/>
                <a:cs typeface="Aharoni" panose="02010803020104030203" pitchFamily="2" charset="-79"/>
              </a:rPr>
              <a:t>Verification power</a:t>
            </a:r>
            <a:endParaRPr kumimoji="0" lang="ja-JP" altLang="ja-JP" sz="1600" b="0" i="0" u="none" strike="noStrike" kern="100" cap="none" spc="0" normalizeH="0" baseline="0" noProof="0" dirty="0">
              <a:ln>
                <a:noFill/>
              </a:ln>
              <a:solidFill>
                <a:prstClr val="black"/>
              </a:solidFill>
              <a:effectLst/>
              <a:uLnTx/>
              <a:uFillTx/>
              <a:latin typeface="Arial Narrow" panose="020B0606020202030204" pitchFamily="34" charset="0"/>
              <a:ea typeface="ＭＳ 明朝" panose="02020609040205080304" pitchFamily="17" charset="-128"/>
              <a:cs typeface="Aharoni" panose="02010803020104030203" pitchFamily="2" charset="-79"/>
            </a:endParaRPr>
          </a:p>
        </p:txBody>
      </p:sp>
      <p:sp>
        <p:nvSpPr>
          <p:cNvPr id="23" name="テキスト ボックス 22">
            <a:extLst>
              <a:ext uri="{FF2B5EF4-FFF2-40B4-BE49-F238E27FC236}">
                <a16:creationId xmlns:a16="http://schemas.microsoft.com/office/drawing/2014/main" id="{159B6518-6AF3-4E62-89A4-B76BFDE2E101}"/>
              </a:ext>
            </a:extLst>
          </p:cNvPr>
          <p:cNvSpPr txBox="1"/>
          <p:nvPr/>
        </p:nvSpPr>
        <p:spPr>
          <a:xfrm>
            <a:off x="2085570" y="5871976"/>
            <a:ext cx="2201657" cy="461665"/>
          </a:xfrm>
          <a:prstGeom prst="rect">
            <a:avLst/>
          </a:prstGeom>
          <a:solidFill>
            <a:schemeClr val="lt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00" cap="none" spc="0" normalizeH="0" baseline="0" noProof="0" dirty="0">
                <a:ln>
                  <a:noFill/>
                </a:ln>
                <a:solidFill>
                  <a:prstClr val="black"/>
                </a:solidFill>
                <a:effectLst/>
                <a:uLnTx/>
                <a:uFillTx/>
                <a:latin typeface="Arial Narrow" panose="020B0606020202030204" pitchFamily="34" charset="0"/>
                <a:ea typeface="ＭＳ 明朝" panose="02020609040205080304" pitchFamily="17" charset="-128"/>
                <a:cs typeface="Aharoni" panose="02010803020104030203" pitchFamily="2" charset="-79"/>
              </a:rPr>
              <a:t>significance level</a:t>
            </a:r>
            <a:endParaRPr kumimoji="0" lang="ja-JP" altLang="ja-JP" sz="1600" b="0" i="0" u="none" strike="noStrike" kern="100" cap="none" spc="0" normalizeH="0" baseline="0" noProof="0" dirty="0">
              <a:ln>
                <a:noFill/>
              </a:ln>
              <a:solidFill>
                <a:prstClr val="black"/>
              </a:solidFill>
              <a:effectLst/>
              <a:uLnTx/>
              <a:uFillTx/>
              <a:latin typeface="Arial Narrow" panose="020B0606020202030204" pitchFamily="34" charset="0"/>
              <a:ea typeface="ＭＳ 明朝" panose="02020609040205080304" pitchFamily="17" charset="-128"/>
              <a:cs typeface="Aharoni" panose="02010803020104030203" pitchFamily="2" charset="-79"/>
            </a:endParaRPr>
          </a:p>
        </p:txBody>
      </p:sp>
      <p:sp>
        <p:nvSpPr>
          <p:cNvPr id="24" name="テキスト ボックス 23">
            <a:extLst>
              <a:ext uri="{FF2B5EF4-FFF2-40B4-BE49-F238E27FC236}">
                <a16:creationId xmlns:a16="http://schemas.microsoft.com/office/drawing/2014/main" id="{159B6518-6AF3-4E62-89A4-B76BFDE2E101}"/>
              </a:ext>
            </a:extLst>
          </p:cNvPr>
          <p:cNvSpPr txBox="1"/>
          <p:nvPr/>
        </p:nvSpPr>
        <p:spPr>
          <a:xfrm>
            <a:off x="4357253" y="5871975"/>
            <a:ext cx="2903126" cy="461665"/>
          </a:xfrm>
          <a:prstGeom prst="rect">
            <a:avLst/>
          </a:prstGeom>
          <a:solidFill>
            <a:schemeClr val="lt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00" cap="none" spc="0" normalizeH="0" baseline="0" noProof="0" dirty="0">
                <a:ln>
                  <a:noFill/>
                </a:ln>
                <a:solidFill>
                  <a:prstClr val="black"/>
                </a:solidFill>
                <a:effectLst/>
                <a:uLnTx/>
                <a:uFillTx/>
                <a:latin typeface="Arial Narrow" panose="020B0606020202030204" pitchFamily="34" charset="0"/>
                <a:ea typeface="ＭＳ 明朝" panose="02020609040205080304" pitchFamily="17" charset="-128"/>
                <a:cs typeface="Aharoni" panose="02010803020104030203" pitchFamily="2" charset="-79"/>
              </a:rPr>
              <a:t>Standardized effect size</a:t>
            </a:r>
            <a:endParaRPr kumimoji="0" lang="ja-JP" altLang="ja-JP" sz="1600" b="0" i="0" u="none" strike="noStrike" kern="100" cap="none" spc="0" normalizeH="0" baseline="0" noProof="0" dirty="0">
              <a:ln>
                <a:noFill/>
              </a:ln>
              <a:solidFill>
                <a:prstClr val="black"/>
              </a:solidFill>
              <a:effectLst/>
              <a:uLnTx/>
              <a:uFillTx/>
              <a:latin typeface="Arial Narrow" panose="020B0606020202030204" pitchFamily="34" charset="0"/>
              <a:ea typeface="ＭＳ 明朝" panose="02020609040205080304" pitchFamily="17" charset="-128"/>
              <a:cs typeface="Aharoni" panose="02010803020104030203" pitchFamily="2" charset="-79"/>
            </a:endParaRPr>
          </a:p>
        </p:txBody>
      </p:sp>
      <p:sp>
        <p:nvSpPr>
          <p:cNvPr id="29" name="テキスト ボックス 28">
            <a:extLst>
              <a:ext uri="{FF2B5EF4-FFF2-40B4-BE49-F238E27FC236}">
                <a16:creationId xmlns:a16="http://schemas.microsoft.com/office/drawing/2014/main" id="{159B6518-6AF3-4E62-89A4-B76BFDE2E101}"/>
              </a:ext>
            </a:extLst>
          </p:cNvPr>
          <p:cNvSpPr txBox="1"/>
          <p:nvPr/>
        </p:nvSpPr>
        <p:spPr>
          <a:xfrm>
            <a:off x="0" y="2437533"/>
            <a:ext cx="1633607" cy="400110"/>
          </a:xfrm>
          <a:prstGeom prst="rect">
            <a:avLst/>
          </a:prstGeom>
          <a:solidFill>
            <a:schemeClr val="lt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00" cap="none" spc="0" normalizeH="0" baseline="0" noProof="0" dirty="0">
                <a:ln>
                  <a:noFill/>
                </a:ln>
                <a:solidFill>
                  <a:prstClr val="black"/>
                </a:solidFill>
                <a:effectLst/>
                <a:uLnTx/>
                <a:uFillTx/>
                <a:latin typeface="Arial Narrow" panose="020B0606020202030204" pitchFamily="34" charset="0"/>
                <a:ea typeface="ＭＳ 明朝" panose="02020609040205080304" pitchFamily="17" charset="-128"/>
                <a:cs typeface="Aharoni" panose="02010803020104030203" pitchFamily="2" charset="-79"/>
              </a:rPr>
              <a:t>Average value</a:t>
            </a:r>
            <a:endParaRPr kumimoji="0" lang="ja-JP" altLang="ja-JP" sz="1400" b="0" i="0" u="none" strike="noStrike" kern="100" cap="none" spc="0" normalizeH="0" baseline="0" noProof="0" dirty="0">
              <a:ln>
                <a:noFill/>
              </a:ln>
              <a:solidFill>
                <a:prstClr val="black"/>
              </a:solidFill>
              <a:effectLst/>
              <a:uLnTx/>
              <a:uFillTx/>
              <a:latin typeface="Arial Narrow" panose="020B0606020202030204" pitchFamily="34" charset="0"/>
              <a:ea typeface="ＭＳ 明朝" panose="02020609040205080304" pitchFamily="17" charset="-128"/>
              <a:cs typeface="Aharoni" panose="02010803020104030203" pitchFamily="2" charset="-79"/>
            </a:endParaRPr>
          </a:p>
        </p:txBody>
      </p:sp>
      <p:sp>
        <p:nvSpPr>
          <p:cNvPr id="30" name="テキスト ボックス 29">
            <a:extLst>
              <a:ext uri="{FF2B5EF4-FFF2-40B4-BE49-F238E27FC236}">
                <a16:creationId xmlns:a16="http://schemas.microsoft.com/office/drawing/2014/main" id="{159B6518-6AF3-4E62-89A4-B76BFDE2E101}"/>
              </a:ext>
            </a:extLst>
          </p:cNvPr>
          <p:cNvSpPr txBox="1"/>
          <p:nvPr/>
        </p:nvSpPr>
        <p:spPr>
          <a:xfrm>
            <a:off x="4859280" y="2396693"/>
            <a:ext cx="1731452" cy="400110"/>
          </a:xfrm>
          <a:prstGeom prst="rect">
            <a:avLst/>
          </a:prstGeom>
          <a:solidFill>
            <a:schemeClr val="lt1"/>
          </a:solidFill>
          <a:ln>
            <a:solidFill>
              <a:schemeClr val="bg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00" cap="none" spc="0" normalizeH="0" baseline="0" noProof="0" dirty="0">
                <a:ln>
                  <a:noFill/>
                </a:ln>
                <a:solidFill>
                  <a:prstClr val="black"/>
                </a:solidFill>
                <a:effectLst/>
                <a:uLnTx/>
                <a:uFillTx/>
                <a:latin typeface="Arial Narrow" panose="020B0606020202030204" pitchFamily="34" charset="0"/>
                <a:ea typeface="ＭＳ 明朝" panose="02020609040205080304" pitchFamily="17" charset="-128"/>
                <a:cs typeface="Aharoni" panose="02010803020104030203" pitchFamily="2" charset="-79"/>
              </a:rPr>
              <a:t>Average value</a:t>
            </a:r>
            <a:endParaRPr kumimoji="0" lang="ja-JP" altLang="ja-JP" sz="1400" b="0" i="0" u="none" strike="noStrike" kern="100" cap="none" spc="0" normalizeH="0" baseline="0" noProof="0" dirty="0">
              <a:ln>
                <a:noFill/>
              </a:ln>
              <a:solidFill>
                <a:prstClr val="black"/>
              </a:solidFill>
              <a:effectLst/>
              <a:uLnTx/>
              <a:uFillTx/>
              <a:latin typeface="Arial Narrow" panose="020B0606020202030204" pitchFamily="34" charset="0"/>
              <a:ea typeface="ＭＳ 明朝" panose="02020609040205080304" pitchFamily="17" charset="-128"/>
              <a:cs typeface="Aharoni" panose="02010803020104030203" pitchFamily="2" charset="-79"/>
            </a:endParaRPr>
          </a:p>
        </p:txBody>
      </p:sp>
      <p:sp>
        <p:nvSpPr>
          <p:cNvPr id="31" name="テキスト ボックス 30">
            <a:extLst>
              <a:ext uri="{FF2B5EF4-FFF2-40B4-BE49-F238E27FC236}">
                <a16:creationId xmlns:a16="http://schemas.microsoft.com/office/drawing/2014/main" id="{159B6518-6AF3-4E62-89A4-B76BFDE2E101}"/>
              </a:ext>
            </a:extLst>
          </p:cNvPr>
          <p:cNvSpPr txBox="1"/>
          <p:nvPr/>
        </p:nvSpPr>
        <p:spPr>
          <a:xfrm>
            <a:off x="-318929" y="3095981"/>
            <a:ext cx="2541430" cy="369332"/>
          </a:xfrm>
          <a:prstGeom prst="rect">
            <a:avLst/>
          </a:prstGeom>
          <a:solidFill>
            <a:schemeClr val="lt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b="0" i="0" u="none" strike="noStrike" kern="100" cap="none" spc="0" normalizeH="0" baseline="0" noProof="0" dirty="0">
                <a:ln>
                  <a:noFill/>
                </a:ln>
                <a:solidFill>
                  <a:prstClr val="black"/>
                </a:solidFill>
                <a:effectLst/>
                <a:uLnTx/>
                <a:uFillTx/>
                <a:latin typeface="Arial Narrow" panose="020B0606020202030204" pitchFamily="34" charset="0"/>
                <a:ea typeface="ＭＳ 明朝" panose="02020609040205080304" pitchFamily="17" charset="-128"/>
                <a:cs typeface="Aharoni" panose="02010803020104030203" pitchFamily="2" charset="-79"/>
              </a:rPr>
              <a:t>unbiased standard deviation</a:t>
            </a:r>
            <a:endParaRPr kumimoji="0" lang="ja-JP" altLang="ja-JP" sz="1200" b="0" i="0" u="none" strike="noStrike" kern="100" cap="none" spc="0" normalizeH="0" baseline="0" noProof="0" dirty="0">
              <a:ln>
                <a:noFill/>
              </a:ln>
              <a:solidFill>
                <a:prstClr val="black"/>
              </a:solidFill>
              <a:effectLst/>
              <a:uLnTx/>
              <a:uFillTx/>
              <a:latin typeface="Arial Narrow" panose="020B0606020202030204" pitchFamily="34" charset="0"/>
              <a:ea typeface="ＭＳ 明朝" panose="02020609040205080304" pitchFamily="17" charset="-128"/>
              <a:cs typeface="Aharoni" panose="02010803020104030203" pitchFamily="2" charset="-79"/>
            </a:endParaRPr>
          </a:p>
        </p:txBody>
      </p:sp>
      <p:sp>
        <p:nvSpPr>
          <p:cNvPr id="32" name="テキスト ボックス 31">
            <a:extLst>
              <a:ext uri="{FF2B5EF4-FFF2-40B4-BE49-F238E27FC236}">
                <a16:creationId xmlns:a16="http://schemas.microsoft.com/office/drawing/2014/main" id="{159B6518-6AF3-4E62-89A4-B76BFDE2E101}"/>
              </a:ext>
            </a:extLst>
          </p:cNvPr>
          <p:cNvSpPr txBox="1"/>
          <p:nvPr/>
        </p:nvSpPr>
        <p:spPr>
          <a:xfrm>
            <a:off x="4727020" y="3143951"/>
            <a:ext cx="2109360" cy="307777"/>
          </a:xfrm>
          <a:prstGeom prst="rect">
            <a:avLst/>
          </a:prstGeom>
          <a:solidFill>
            <a:schemeClr val="lt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00" cap="none" spc="0" normalizeH="0" baseline="0" noProof="0" dirty="0">
                <a:ln>
                  <a:noFill/>
                </a:ln>
                <a:solidFill>
                  <a:prstClr val="black"/>
                </a:solidFill>
                <a:effectLst/>
                <a:uLnTx/>
                <a:uFillTx/>
                <a:latin typeface="Arial Narrow" panose="020B0606020202030204" pitchFamily="34" charset="0"/>
                <a:ea typeface="ＭＳ 明朝" panose="02020609040205080304" pitchFamily="17" charset="-128"/>
                <a:cs typeface="Aharoni" panose="02010803020104030203" pitchFamily="2" charset="-79"/>
              </a:rPr>
              <a:t>unbiased standard deviation</a:t>
            </a:r>
            <a:endParaRPr kumimoji="0" lang="ja-JP" altLang="ja-JP" sz="1050" b="0" i="0" u="none" strike="noStrike" kern="100" cap="none" spc="0" normalizeH="0" baseline="0" noProof="0" dirty="0">
              <a:ln>
                <a:noFill/>
              </a:ln>
              <a:solidFill>
                <a:prstClr val="black"/>
              </a:solidFill>
              <a:effectLst/>
              <a:uLnTx/>
              <a:uFillTx/>
              <a:latin typeface="Arial Narrow" panose="020B0606020202030204" pitchFamily="34" charset="0"/>
              <a:ea typeface="ＭＳ 明朝" panose="02020609040205080304" pitchFamily="17" charset="-128"/>
              <a:cs typeface="Aharoni" panose="02010803020104030203" pitchFamily="2" charset="-79"/>
            </a:endParaRPr>
          </a:p>
        </p:txBody>
      </p:sp>
      <p:sp>
        <p:nvSpPr>
          <p:cNvPr id="33" name="テキスト ボックス 32">
            <a:extLst>
              <a:ext uri="{FF2B5EF4-FFF2-40B4-BE49-F238E27FC236}">
                <a16:creationId xmlns:a16="http://schemas.microsoft.com/office/drawing/2014/main" id="{159B6518-6AF3-4E62-89A4-B76BFDE2E101}"/>
              </a:ext>
            </a:extLst>
          </p:cNvPr>
          <p:cNvSpPr txBox="1"/>
          <p:nvPr/>
        </p:nvSpPr>
        <p:spPr>
          <a:xfrm>
            <a:off x="-60900" y="1960731"/>
            <a:ext cx="1755405" cy="400110"/>
          </a:xfrm>
          <a:prstGeom prst="rect">
            <a:avLst/>
          </a:prstGeom>
          <a:solidFill>
            <a:schemeClr val="lt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00" cap="none" spc="0" normalizeH="0" baseline="0" noProof="0" dirty="0">
                <a:ln>
                  <a:noFill/>
                </a:ln>
                <a:solidFill>
                  <a:prstClr val="black"/>
                </a:solidFill>
                <a:effectLst/>
                <a:uLnTx/>
                <a:uFillTx/>
                <a:latin typeface="Arial Narrow" panose="020B0606020202030204" pitchFamily="34" charset="0"/>
                <a:ea typeface="ＭＳ 明朝" panose="02020609040205080304" pitchFamily="17" charset="-128"/>
                <a:cs typeface="Aharoni" panose="02010803020104030203" pitchFamily="2" charset="-79"/>
              </a:rPr>
              <a:t>control group</a:t>
            </a:r>
            <a:endParaRPr kumimoji="0" lang="ja-JP" altLang="ja-JP" sz="1400" b="1" i="0" u="none" strike="noStrike" kern="100" cap="none" spc="0" normalizeH="0" baseline="0" noProof="0" dirty="0">
              <a:ln>
                <a:noFill/>
              </a:ln>
              <a:solidFill>
                <a:prstClr val="black"/>
              </a:solidFill>
              <a:effectLst/>
              <a:uLnTx/>
              <a:uFillTx/>
              <a:latin typeface="Arial Narrow" panose="020B0606020202030204" pitchFamily="34" charset="0"/>
              <a:ea typeface="ＭＳ 明朝" panose="02020609040205080304" pitchFamily="17" charset="-128"/>
              <a:cs typeface="Aharoni" panose="02010803020104030203" pitchFamily="2" charset="-79"/>
            </a:endParaRPr>
          </a:p>
        </p:txBody>
      </p:sp>
      <p:sp>
        <p:nvSpPr>
          <p:cNvPr id="34" name="テキスト ボックス 33">
            <a:extLst>
              <a:ext uri="{FF2B5EF4-FFF2-40B4-BE49-F238E27FC236}">
                <a16:creationId xmlns:a16="http://schemas.microsoft.com/office/drawing/2014/main" id="{159B6518-6AF3-4E62-89A4-B76BFDE2E101}"/>
              </a:ext>
            </a:extLst>
          </p:cNvPr>
          <p:cNvSpPr txBox="1"/>
          <p:nvPr/>
        </p:nvSpPr>
        <p:spPr>
          <a:xfrm>
            <a:off x="4613632" y="1936560"/>
            <a:ext cx="2222747" cy="400110"/>
          </a:xfrm>
          <a:prstGeom prst="rect">
            <a:avLst/>
          </a:prstGeom>
          <a:solidFill>
            <a:schemeClr val="lt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00" cap="none" spc="0" normalizeH="0" baseline="0" noProof="0" dirty="0">
                <a:ln>
                  <a:noFill/>
                </a:ln>
                <a:solidFill>
                  <a:prstClr val="black"/>
                </a:solidFill>
                <a:effectLst/>
                <a:uLnTx/>
                <a:uFillTx/>
                <a:latin typeface="Arial Narrow" panose="020B0606020202030204" pitchFamily="34" charset="0"/>
                <a:ea typeface="ＭＳ 明朝" panose="02020609040205080304" pitchFamily="17" charset="-128"/>
                <a:cs typeface="Aharoni" panose="02010803020104030203" pitchFamily="2" charset="-79"/>
              </a:rPr>
              <a:t>intervention group</a:t>
            </a:r>
            <a:endParaRPr kumimoji="0" lang="ja-JP" altLang="ja-JP" sz="1400" b="1" i="0" u="none" strike="noStrike" kern="100" cap="none" spc="0" normalizeH="0" baseline="0" noProof="0" dirty="0">
              <a:ln>
                <a:noFill/>
              </a:ln>
              <a:solidFill>
                <a:prstClr val="black"/>
              </a:solidFill>
              <a:effectLst/>
              <a:uLnTx/>
              <a:uFillTx/>
              <a:latin typeface="Arial Narrow" panose="020B0606020202030204" pitchFamily="34" charset="0"/>
              <a:ea typeface="ＭＳ 明朝" panose="02020609040205080304" pitchFamily="17" charset="-128"/>
              <a:cs typeface="Aharoni" panose="02010803020104030203" pitchFamily="2" charset="-79"/>
            </a:endParaRPr>
          </a:p>
        </p:txBody>
      </p:sp>
      <p:sp>
        <p:nvSpPr>
          <p:cNvPr id="35" name="テキスト ボックス 34">
            <a:extLst>
              <a:ext uri="{FF2B5EF4-FFF2-40B4-BE49-F238E27FC236}">
                <a16:creationId xmlns:a16="http://schemas.microsoft.com/office/drawing/2014/main" id="{159B6518-6AF3-4E62-89A4-B76BFDE2E101}"/>
              </a:ext>
            </a:extLst>
          </p:cNvPr>
          <p:cNvSpPr txBox="1"/>
          <p:nvPr/>
        </p:nvSpPr>
        <p:spPr>
          <a:xfrm>
            <a:off x="16569" y="454663"/>
            <a:ext cx="4597063" cy="523220"/>
          </a:xfrm>
          <a:prstGeom prst="rect">
            <a:avLst/>
          </a:prstGeom>
          <a:solidFill>
            <a:schemeClr val="lt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0" i="0" u="none" strike="noStrike" kern="100" cap="none" spc="0" normalizeH="0" baseline="0" noProof="0" dirty="0">
                <a:ln>
                  <a:noFill/>
                </a:ln>
                <a:solidFill>
                  <a:prstClr val="black"/>
                </a:solidFill>
                <a:effectLst/>
                <a:uLnTx/>
                <a:uFillTx/>
                <a:latin typeface="Calibri" panose="020F0502020204030204"/>
                <a:ea typeface="ＭＳ 明朝" panose="02020609040205080304" pitchFamily="17" charset="-128"/>
                <a:cs typeface="Aharoni" panose="02010803020104030203" pitchFamily="2" charset="-79"/>
              </a:rPr>
              <a:t>swelling improvement cushion</a:t>
            </a:r>
            <a:endParaRPr kumimoji="0" lang="ja-JP" altLang="ja-JP" sz="1800" b="0" i="0" u="none" strike="noStrike" kern="100" cap="none" spc="0" normalizeH="0" baseline="0" noProof="0" dirty="0">
              <a:ln>
                <a:noFill/>
              </a:ln>
              <a:solidFill>
                <a:prstClr val="black"/>
              </a:solidFill>
              <a:effectLst/>
              <a:uLnTx/>
              <a:uFillTx/>
              <a:latin typeface="Calibri" panose="020F0502020204030204"/>
              <a:ea typeface="ＭＳ 明朝" panose="02020609040205080304" pitchFamily="17" charset="-128"/>
              <a:cs typeface="Aharoni" panose="02010803020104030203" pitchFamily="2" charset="-79"/>
            </a:endParaRPr>
          </a:p>
        </p:txBody>
      </p:sp>
      <p:sp>
        <p:nvSpPr>
          <p:cNvPr id="36" name="テキスト ボックス 35">
            <a:extLst>
              <a:ext uri="{FF2B5EF4-FFF2-40B4-BE49-F238E27FC236}">
                <a16:creationId xmlns:a16="http://schemas.microsoft.com/office/drawing/2014/main" id="{159B6518-6AF3-4E62-89A4-B76BFDE2E101}"/>
              </a:ext>
            </a:extLst>
          </p:cNvPr>
          <p:cNvSpPr txBox="1"/>
          <p:nvPr/>
        </p:nvSpPr>
        <p:spPr>
          <a:xfrm>
            <a:off x="628650" y="967843"/>
            <a:ext cx="4597062" cy="769441"/>
          </a:xfrm>
          <a:prstGeom prst="rect">
            <a:avLst/>
          </a:prstGeom>
          <a:solidFill>
            <a:schemeClr val="lt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4400" b="0" i="0" u="none" strike="noStrike" kern="100" cap="none" spc="0" normalizeH="0" baseline="0" noProof="0" dirty="0">
                <a:ln>
                  <a:noFill/>
                </a:ln>
                <a:solidFill>
                  <a:prstClr val="black"/>
                </a:solidFill>
                <a:effectLst/>
                <a:uLnTx/>
                <a:uFillTx/>
                <a:latin typeface="Calibri" panose="020F0502020204030204"/>
                <a:ea typeface="ＭＳ 明朝" panose="02020609040205080304" pitchFamily="17" charset="-128"/>
                <a:cs typeface="Aharoni" panose="02010803020104030203" pitchFamily="2" charset="-79"/>
              </a:rPr>
              <a:t>Work time analysis</a:t>
            </a:r>
            <a:endParaRPr kumimoji="0" lang="ja-JP" altLang="ja-JP" sz="3200" b="0" i="0" u="none" strike="noStrike" kern="100" cap="none" spc="0" normalizeH="0" baseline="0" noProof="0" dirty="0">
              <a:ln>
                <a:noFill/>
              </a:ln>
              <a:solidFill>
                <a:prstClr val="black"/>
              </a:solidFill>
              <a:effectLst/>
              <a:uLnTx/>
              <a:uFillTx/>
              <a:latin typeface="Calibri" panose="020F0502020204030204"/>
              <a:ea typeface="ＭＳ 明朝" panose="02020609040205080304" pitchFamily="17" charset="-128"/>
              <a:cs typeface="Aharoni" panose="02010803020104030203" pitchFamily="2" charset="-79"/>
            </a:endParaRPr>
          </a:p>
        </p:txBody>
      </p:sp>
      <p:sp>
        <p:nvSpPr>
          <p:cNvPr id="5" name="正方形/長方形 4">
            <a:extLst>
              <a:ext uri="{FF2B5EF4-FFF2-40B4-BE49-F238E27FC236}">
                <a16:creationId xmlns:a16="http://schemas.microsoft.com/office/drawing/2014/main" id="{FBB7CFD3-EE77-42A4-B464-FC65A4A3847D}"/>
              </a:ext>
            </a:extLst>
          </p:cNvPr>
          <p:cNvSpPr/>
          <p:nvPr/>
        </p:nvSpPr>
        <p:spPr>
          <a:xfrm>
            <a:off x="9060428" y="5871975"/>
            <a:ext cx="350271"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レコーディング (17)">
            <a:hlinkClick r:id="" action="ppaction://media"/>
            <a:extLst>
              <a:ext uri="{FF2B5EF4-FFF2-40B4-BE49-F238E27FC236}">
                <a16:creationId xmlns:a16="http://schemas.microsoft.com/office/drawing/2014/main" id="{7728C8BF-27AF-4ADB-88BE-A8DC05F3C2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80240" y="6102807"/>
            <a:ext cx="609600" cy="609600"/>
          </a:xfrm>
          <a:prstGeom prst="rect">
            <a:avLst/>
          </a:prstGeom>
        </p:spPr>
      </p:pic>
    </p:spTree>
    <p:extLst>
      <p:ext uri="{BB962C8B-B14F-4D97-AF65-F5344CB8AC3E}">
        <p14:creationId xmlns:p14="http://schemas.microsoft.com/office/powerpoint/2010/main" val="412114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EF8990C-2498-4393-BD4F-E5E306865FF0}"/>
              </a:ext>
            </a:extLst>
          </p:cNvPr>
          <p:cNvPicPr/>
          <p:nvPr/>
        </p:nvPicPr>
        <p:blipFill>
          <a:blip r:embed="rId5" cstate="hqprint">
            <a:extLst>
              <a:ext uri="{28A0092B-C50C-407E-A947-70E740481C1C}">
                <a14:useLocalDpi xmlns:a14="http://schemas.microsoft.com/office/drawing/2010/main" val="0"/>
              </a:ext>
            </a:extLst>
          </a:blip>
          <a:stretch>
            <a:fillRect/>
          </a:stretch>
        </p:blipFill>
        <p:spPr>
          <a:xfrm>
            <a:off x="242570" y="105346"/>
            <a:ext cx="886460" cy="904305"/>
          </a:xfrm>
          <a:prstGeom prst="rect">
            <a:avLst/>
          </a:prstGeom>
        </p:spPr>
      </p:pic>
      <p:sp>
        <p:nvSpPr>
          <p:cNvPr id="2" name="タイトル 1">
            <a:extLst>
              <a:ext uri="{FF2B5EF4-FFF2-40B4-BE49-F238E27FC236}">
                <a16:creationId xmlns:a16="http://schemas.microsoft.com/office/drawing/2014/main" id="{C8F55981-C7B9-4616-89E6-34BD68588779}"/>
              </a:ext>
            </a:extLst>
          </p:cNvPr>
          <p:cNvSpPr>
            <a:spLocks noGrp="1"/>
          </p:cNvSpPr>
          <p:nvPr>
            <p:ph type="title"/>
          </p:nvPr>
        </p:nvSpPr>
        <p:spPr>
          <a:xfrm>
            <a:off x="1129030" y="368884"/>
            <a:ext cx="8966200" cy="1825869"/>
          </a:xfrm>
        </p:spPr>
        <p:txBody>
          <a:bodyPr>
            <a:noAutofit/>
          </a:bodyPr>
          <a:lstStyle/>
          <a:p>
            <a:r>
              <a:rPr lang="en-US" altLang="ja-JP" dirty="0">
                <a:latin typeface="Arial Narrow" panose="020B0606020202030204" pitchFamily="34" charset="0"/>
                <a:cs typeface="Times New Roman" panose="02020603050405020304" pitchFamily="18" charset="0"/>
              </a:rPr>
              <a:t>The example of interdisciplinary collaboration in medical engineering product development.</a:t>
            </a:r>
            <a:endParaRPr kumimoji="1" lang="ja-JP" altLang="en-US" dirty="0">
              <a:latin typeface="Arial Narrow" panose="020B0606020202030204" pitchFamily="34" charset="0"/>
              <a:cs typeface="Times New Roman" panose="02020603050405020304" pitchFamily="18" charset="0"/>
            </a:endParaRPr>
          </a:p>
        </p:txBody>
      </p:sp>
      <p:sp>
        <p:nvSpPr>
          <p:cNvPr id="4" name="コンテンツ プレースホルダー 2">
            <a:extLst>
              <a:ext uri="{FF2B5EF4-FFF2-40B4-BE49-F238E27FC236}">
                <a16:creationId xmlns:a16="http://schemas.microsoft.com/office/drawing/2014/main" id="{6FD97398-521B-4C61-BDE7-153A9E06559F}"/>
              </a:ext>
            </a:extLst>
          </p:cNvPr>
          <p:cNvSpPr>
            <a:spLocks noGrp="1"/>
          </p:cNvSpPr>
          <p:nvPr>
            <p:ph idx="1"/>
          </p:nvPr>
        </p:nvSpPr>
        <p:spPr>
          <a:xfrm>
            <a:off x="298451" y="2458291"/>
            <a:ext cx="8070850" cy="3922618"/>
          </a:xfrm>
        </p:spPr>
        <p:txBody>
          <a:bodyPr>
            <a:normAutofit lnSpcReduction="10000"/>
          </a:bodyPr>
          <a:lstStyle/>
          <a:p>
            <a:r>
              <a:rPr lang="en-US" altLang="ja-JP" sz="3600" dirty="0">
                <a:latin typeface="Arial Narrow" panose="020B0606020202030204" pitchFamily="34" charset="0"/>
              </a:rPr>
              <a:t>Development of a voice input device </a:t>
            </a:r>
          </a:p>
          <a:p>
            <a:pPr marL="0" indent="0">
              <a:buNone/>
            </a:pPr>
            <a:r>
              <a:rPr lang="en-US" altLang="ja-JP" sz="3600" dirty="0">
                <a:latin typeface="Arial Narrow" panose="020B0606020202030204" pitchFamily="34" charset="0"/>
              </a:rPr>
              <a:t>utilizing existing nurse call systems.</a:t>
            </a:r>
            <a:endParaRPr lang="en-US" altLang="ja-JP" sz="1600" dirty="0">
              <a:latin typeface="Arial Narrow" panose="020B0606020202030204" pitchFamily="34" charset="0"/>
            </a:endParaRPr>
          </a:p>
          <a:p>
            <a:endParaRPr kumimoji="1" lang="en-US" altLang="ja-JP" sz="1600" dirty="0">
              <a:latin typeface="Arial Narrow" panose="020B0606020202030204" pitchFamily="34" charset="0"/>
            </a:endParaRPr>
          </a:p>
          <a:p>
            <a:r>
              <a:rPr lang="en-US" altLang="ja-JP" sz="3600" dirty="0">
                <a:latin typeface="Arial Narrow" panose="020B0606020202030204" pitchFamily="34" charset="0"/>
              </a:rPr>
              <a:t>However, the content of the paper does not focus on the novelty of the developed functions, but instead discusses what is important for the development of devices that can be used in medical settings.</a:t>
            </a:r>
          </a:p>
          <a:p>
            <a:endParaRPr kumimoji="1" lang="ja-JP" altLang="en-US" sz="3600" dirty="0">
              <a:latin typeface="Arial Narrow" panose="020B0606020202030204" pitchFamily="34" charset="0"/>
            </a:endParaRPr>
          </a:p>
        </p:txBody>
      </p:sp>
      <p:pic>
        <p:nvPicPr>
          <p:cNvPr id="3" name="図 2">
            <a:extLst>
              <a:ext uri="{FF2B5EF4-FFF2-40B4-BE49-F238E27FC236}">
                <a16:creationId xmlns:a16="http://schemas.microsoft.com/office/drawing/2014/main" id="{2598F00C-7E5C-407C-9E8D-FC37405C4A59}"/>
              </a:ext>
            </a:extLst>
          </p:cNvPr>
          <p:cNvPicPr>
            <a:picLocks noChangeAspect="1"/>
          </p:cNvPicPr>
          <p:nvPr/>
        </p:nvPicPr>
        <p:blipFill>
          <a:blip r:embed="rId6"/>
          <a:stretch>
            <a:fillRect/>
          </a:stretch>
        </p:blipFill>
        <p:spPr>
          <a:xfrm>
            <a:off x="6680200" y="1686983"/>
            <a:ext cx="2463800" cy="2053167"/>
          </a:xfrm>
          <a:prstGeom prst="rect">
            <a:avLst/>
          </a:prstGeom>
        </p:spPr>
      </p:pic>
      <p:pic>
        <p:nvPicPr>
          <p:cNvPr id="6" name="図 5">
            <a:extLst>
              <a:ext uri="{FF2B5EF4-FFF2-40B4-BE49-F238E27FC236}">
                <a16:creationId xmlns:a16="http://schemas.microsoft.com/office/drawing/2014/main" id="{45FD50D2-0D9A-4DA3-B563-C61847A700F9}"/>
              </a:ext>
            </a:extLst>
          </p:cNvPr>
          <p:cNvPicPr>
            <a:picLocks noChangeAspect="1"/>
          </p:cNvPicPr>
          <p:nvPr/>
        </p:nvPicPr>
        <p:blipFill rotWithShape="1">
          <a:blip r:embed="rId7"/>
          <a:srcRect r="83575"/>
          <a:stretch/>
        </p:blipFill>
        <p:spPr>
          <a:xfrm>
            <a:off x="8302022" y="245428"/>
            <a:ext cx="823442" cy="764223"/>
          </a:xfrm>
          <a:prstGeom prst="rect">
            <a:avLst/>
          </a:prstGeom>
        </p:spPr>
      </p:pic>
      <p:pic>
        <p:nvPicPr>
          <p:cNvPr id="7" name="レコーディング (18)">
            <a:hlinkClick r:id="" action="ppaction://media"/>
            <a:extLst>
              <a:ext uri="{FF2B5EF4-FFF2-40B4-BE49-F238E27FC236}">
                <a16:creationId xmlns:a16="http://schemas.microsoft.com/office/drawing/2014/main" id="{8411AFF5-7728-4D52-81BF-42B1FDA91FF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51850" y="6184316"/>
            <a:ext cx="609600" cy="609600"/>
          </a:xfrm>
          <a:prstGeom prst="rect">
            <a:avLst/>
          </a:prstGeom>
        </p:spPr>
      </p:pic>
    </p:spTree>
    <p:extLst>
      <p:ext uri="{BB962C8B-B14F-4D97-AF65-F5344CB8AC3E}">
        <p14:creationId xmlns:p14="http://schemas.microsoft.com/office/powerpoint/2010/main" val="49218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1BFBE1-F1A4-4637-902C-9E1F0B0C0349}"/>
              </a:ext>
            </a:extLst>
          </p:cNvPr>
          <p:cNvSpPr>
            <a:spLocks noGrp="1"/>
          </p:cNvSpPr>
          <p:nvPr>
            <p:ph type="title"/>
          </p:nvPr>
        </p:nvSpPr>
        <p:spPr>
          <a:xfrm>
            <a:off x="1129030" y="245428"/>
            <a:ext cx="7386320" cy="1325563"/>
          </a:xfrm>
        </p:spPr>
        <p:txBody>
          <a:bodyPr/>
          <a:lstStyle/>
          <a:p>
            <a:r>
              <a:rPr lang="en-US" altLang="ja-JP" dirty="0">
                <a:latin typeface="Arial" panose="020B0604020202020204" pitchFamily="34" charset="0"/>
                <a:cs typeface="Arial" panose="020B0604020202020204" pitchFamily="34" charset="0"/>
              </a:rPr>
              <a:t>Specifications of the design</a:t>
            </a:r>
            <a:endParaRPr kumimoji="1" lang="ja-JP" altLang="en-US" dirty="0">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DBB3B161-71B5-41A5-9CF4-49270C718397}"/>
              </a:ext>
            </a:extLst>
          </p:cNvPr>
          <p:cNvSpPr>
            <a:spLocks noGrp="1"/>
          </p:cNvSpPr>
          <p:nvPr>
            <p:ph idx="1"/>
          </p:nvPr>
        </p:nvSpPr>
        <p:spPr/>
        <p:txBody>
          <a:bodyPr>
            <a:normAutofit fontScale="92500"/>
          </a:bodyPr>
          <a:lstStyle/>
          <a:p>
            <a:r>
              <a:rPr lang="en-US" altLang="ja-JP" dirty="0"/>
              <a:t>Utilizing existing hospital nurse call systems</a:t>
            </a:r>
          </a:p>
          <a:p>
            <a:pPr marL="0" indent="0">
              <a:buNone/>
            </a:pPr>
            <a:r>
              <a:rPr lang="ja-JP" altLang="en-US" dirty="0"/>
              <a:t>　</a:t>
            </a:r>
            <a:r>
              <a:rPr lang="en-US" altLang="ja-JP" dirty="0"/>
              <a:t>: Hospital administrators‘ requirement.</a:t>
            </a:r>
          </a:p>
          <a:p>
            <a:r>
              <a:rPr lang="en-US" altLang="ja-JP" dirty="0"/>
              <a:t>Allowing individuals with cervical spine injuries (quadriplegia) to operate it using voice commands and also enabling manual use during emergencies, including by family members.</a:t>
            </a:r>
            <a:r>
              <a:rPr lang="ja-JP" altLang="en-US" dirty="0"/>
              <a:t> </a:t>
            </a:r>
            <a:r>
              <a:rPr kumimoji="1" lang="en-US" altLang="ja-JP" dirty="0"/>
              <a:t>:</a:t>
            </a:r>
            <a:r>
              <a:rPr lang="en-US" altLang="ja-JP" dirty="0"/>
              <a:t>Patients (users/operators)</a:t>
            </a:r>
            <a:endParaRPr kumimoji="1" lang="en-US" altLang="ja-JP" dirty="0"/>
          </a:p>
          <a:p>
            <a:r>
              <a:rPr lang="en-US" altLang="ja-JP" dirty="0"/>
              <a:t>Ensuring ease of use without the need for explanations.</a:t>
            </a:r>
          </a:p>
          <a:p>
            <a:pPr marL="0" indent="0">
              <a:buNone/>
            </a:pPr>
            <a:r>
              <a:rPr lang="ja-JP" altLang="en-US" dirty="0"/>
              <a:t>　</a:t>
            </a:r>
            <a:r>
              <a:rPr lang="en-US" altLang="ja-JP" dirty="0"/>
              <a:t>: Users</a:t>
            </a:r>
          </a:p>
          <a:p>
            <a:r>
              <a:rPr lang="en-US" altLang="ja-JP" dirty="0"/>
              <a:t>Easy installation in any patient room without the need for explanations.</a:t>
            </a:r>
            <a:r>
              <a:rPr lang="ja-JP" altLang="en-US" dirty="0"/>
              <a:t> </a:t>
            </a:r>
            <a:r>
              <a:rPr lang="en-US" altLang="ja-JP" dirty="0"/>
              <a:t>: Hospital staff (nurses)</a:t>
            </a:r>
          </a:p>
          <a:p>
            <a:endParaRPr kumimoji="1" lang="ja-JP" altLang="en-US" dirty="0"/>
          </a:p>
        </p:txBody>
      </p:sp>
      <p:pic>
        <p:nvPicPr>
          <p:cNvPr id="4" name="図 3">
            <a:extLst>
              <a:ext uri="{FF2B5EF4-FFF2-40B4-BE49-F238E27FC236}">
                <a16:creationId xmlns:a16="http://schemas.microsoft.com/office/drawing/2014/main" id="{762FBD27-2376-4FE8-B497-09F1484B1857}"/>
              </a:ext>
            </a:extLst>
          </p:cNvPr>
          <p:cNvPicPr/>
          <p:nvPr/>
        </p:nvPicPr>
        <p:blipFill>
          <a:blip r:embed="rId5" cstate="hqprint">
            <a:extLst>
              <a:ext uri="{28A0092B-C50C-407E-A947-70E740481C1C}">
                <a14:useLocalDpi xmlns:a14="http://schemas.microsoft.com/office/drawing/2010/main" val="0"/>
              </a:ext>
            </a:extLst>
          </a:blip>
          <a:stretch>
            <a:fillRect/>
          </a:stretch>
        </p:blipFill>
        <p:spPr>
          <a:xfrm>
            <a:off x="242570" y="245428"/>
            <a:ext cx="886460" cy="876935"/>
          </a:xfrm>
          <a:prstGeom prst="rect">
            <a:avLst/>
          </a:prstGeom>
        </p:spPr>
      </p:pic>
      <p:pic>
        <p:nvPicPr>
          <p:cNvPr id="5" name="図 4">
            <a:extLst>
              <a:ext uri="{FF2B5EF4-FFF2-40B4-BE49-F238E27FC236}">
                <a16:creationId xmlns:a16="http://schemas.microsoft.com/office/drawing/2014/main" id="{5737D1C4-5FDC-47EE-A5A4-C4BCD3B3E93B}"/>
              </a:ext>
            </a:extLst>
          </p:cNvPr>
          <p:cNvPicPr>
            <a:picLocks noChangeAspect="1"/>
          </p:cNvPicPr>
          <p:nvPr/>
        </p:nvPicPr>
        <p:blipFill rotWithShape="1">
          <a:blip r:embed="rId6"/>
          <a:srcRect r="83575"/>
          <a:stretch/>
        </p:blipFill>
        <p:spPr>
          <a:xfrm>
            <a:off x="8140123" y="245428"/>
            <a:ext cx="985341" cy="914479"/>
          </a:xfrm>
          <a:prstGeom prst="rect">
            <a:avLst/>
          </a:prstGeom>
        </p:spPr>
      </p:pic>
      <p:pic>
        <p:nvPicPr>
          <p:cNvPr id="6" name="レコーディング (19)">
            <a:hlinkClick r:id="" action="ppaction://media"/>
            <a:extLst>
              <a:ext uri="{FF2B5EF4-FFF2-40B4-BE49-F238E27FC236}">
                <a16:creationId xmlns:a16="http://schemas.microsoft.com/office/drawing/2014/main" id="{38351E14-0CFA-46DD-A8A3-414C7305E6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15350" y="6176963"/>
            <a:ext cx="609600" cy="572146"/>
          </a:xfrm>
          <a:prstGeom prst="rect">
            <a:avLst/>
          </a:prstGeom>
        </p:spPr>
      </p:pic>
    </p:spTree>
    <p:extLst>
      <p:ext uri="{BB962C8B-B14F-4D97-AF65-F5344CB8AC3E}">
        <p14:creationId xmlns:p14="http://schemas.microsoft.com/office/powerpoint/2010/main" val="374451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4D0B75-B0B9-48DF-ADA0-38567B114AC2}"/>
              </a:ext>
            </a:extLst>
          </p:cNvPr>
          <p:cNvSpPr>
            <a:spLocks noGrp="1"/>
          </p:cNvSpPr>
          <p:nvPr>
            <p:ph type="title"/>
          </p:nvPr>
        </p:nvSpPr>
        <p:spPr>
          <a:xfrm>
            <a:off x="1390650" y="245428"/>
            <a:ext cx="7886700" cy="1683217"/>
          </a:xfrm>
        </p:spPr>
        <p:txBody>
          <a:bodyPr>
            <a:noAutofit/>
          </a:bodyPr>
          <a:lstStyle/>
          <a:p>
            <a:r>
              <a:rPr lang="en-US" altLang="ja-JP" dirty="0">
                <a:latin typeface="Arial" panose="020B0604020202020204" pitchFamily="34" charset="0"/>
                <a:cs typeface="Arial" panose="020B0604020202020204" pitchFamily="34" charset="0"/>
              </a:rPr>
              <a:t>Issues in Mechanical Engineering Education for Hands-on Learning</a:t>
            </a:r>
            <a:endParaRPr kumimoji="1" lang="ja-JP" altLang="en-US" dirty="0">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AFC8A587-89B0-42CF-8137-772A441D934A}"/>
              </a:ext>
            </a:extLst>
          </p:cNvPr>
          <p:cNvSpPr>
            <a:spLocks noGrp="1"/>
          </p:cNvSpPr>
          <p:nvPr>
            <p:ph idx="1"/>
          </p:nvPr>
        </p:nvSpPr>
        <p:spPr>
          <a:xfrm>
            <a:off x="242570" y="2106117"/>
            <a:ext cx="8672830" cy="4751883"/>
          </a:xfrm>
        </p:spPr>
        <p:txBody>
          <a:bodyPr>
            <a:normAutofit/>
          </a:bodyPr>
          <a:lstStyle/>
          <a:p>
            <a:r>
              <a:rPr lang="en-US" altLang="ja-JP" sz="3200" dirty="0">
                <a:latin typeface="Arial" panose="020B0604020202020204" pitchFamily="34" charset="0"/>
                <a:cs typeface="Arial" panose="020B0604020202020204" pitchFamily="34" charset="0"/>
              </a:rPr>
              <a:t>Due to constraints related to physical space, finances, and equipment, problem-solving often remains confined to conceptual ideas.</a:t>
            </a:r>
          </a:p>
          <a:p>
            <a:r>
              <a:rPr lang="en-US" altLang="ja-JP" sz="3200" dirty="0">
                <a:latin typeface="Arial" panose="020B0604020202020204" pitchFamily="34" charset="0"/>
                <a:cs typeface="Arial" panose="020B0604020202020204" pitchFamily="34" charset="0"/>
              </a:rPr>
              <a:t>Proposed solutions tend to be limited to 3D modeling.</a:t>
            </a:r>
          </a:p>
          <a:p>
            <a:r>
              <a:rPr lang="en-US" altLang="ja-JP" sz="3200" dirty="0">
                <a:latin typeface="Arial" panose="020B0604020202020204" pitchFamily="34" charset="0"/>
                <a:cs typeface="Arial" panose="020B0604020202020204" pitchFamily="34" charset="0"/>
              </a:rPr>
              <a:t>Developing concrete problem-solving solutions, such as applications through programming, is challenging in the field of mechanical engineering.</a:t>
            </a:r>
          </a:p>
        </p:txBody>
      </p:sp>
      <p:pic>
        <p:nvPicPr>
          <p:cNvPr id="4" name="図 3">
            <a:extLst>
              <a:ext uri="{FF2B5EF4-FFF2-40B4-BE49-F238E27FC236}">
                <a16:creationId xmlns:a16="http://schemas.microsoft.com/office/drawing/2014/main" id="{7D0E1447-D655-4CF8-856D-CB5000EDADAF}"/>
              </a:ext>
            </a:extLst>
          </p:cNvPr>
          <p:cNvPicPr/>
          <p:nvPr/>
        </p:nvPicPr>
        <p:blipFill>
          <a:blip r:embed="rId5" cstate="hqprint">
            <a:extLst>
              <a:ext uri="{28A0092B-C50C-407E-A947-70E740481C1C}">
                <a14:useLocalDpi xmlns:a14="http://schemas.microsoft.com/office/drawing/2010/main" val="0"/>
              </a:ext>
            </a:extLst>
          </a:blip>
          <a:stretch>
            <a:fillRect/>
          </a:stretch>
        </p:blipFill>
        <p:spPr>
          <a:xfrm>
            <a:off x="242570" y="245428"/>
            <a:ext cx="886460" cy="876935"/>
          </a:xfrm>
          <a:prstGeom prst="rect">
            <a:avLst/>
          </a:prstGeom>
        </p:spPr>
      </p:pic>
      <p:pic>
        <p:nvPicPr>
          <p:cNvPr id="5" name="図 4">
            <a:extLst>
              <a:ext uri="{FF2B5EF4-FFF2-40B4-BE49-F238E27FC236}">
                <a16:creationId xmlns:a16="http://schemas.microsoft.com/office/drawing/2014/main" id="{6898D6C6-1FCA-4AE9-8144-34C8A20357F1}"/>
              </a:ext>
            </a:extLst>
          </p:cNvPr>
          <p:cNvPicPr>
            <a:picLocks noChangeAspect="1"/>
          </p:cNvPicPr>
          <p:nvPr/>
        </p:nvPicPr>
        <p:blipFill rotWithShape="1">
          <a:blip r:embed="rId6"/>
          <a:srcRect r="83575"/>
          <a:stretch/>
        </p:blipFill>
        <p:spPr>
          <a:xfrm>
            <a:off x="8140123" y="245428"/>
            <a:ext cx="985341" cy="914479"/>
          </a:xfrm>
          <a:prstGeom prst="rect">
            <a:avLst/>
          </a:prstGeom>
        </p:spPr>
      </p:pic>
      <p:pic>
        <p:nvPicPr>
          <p:cNvPr id="6" name="レコーディング (2)">
            <a:hlinkClick r:id="" action="ppaction://media"/>
            <a:extLst>
              <a:ext uri="{FF2B5EF4-FFF2-40B4-BE49-F238E27FC236}">
                <a16:creationId xmlns:a16="http://schemas.microsoft.com/office/drawing/2014/main" id="{CBC2B3C7-E588-4B29-904E-8F25AFAB5A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7793" y="6099836"/>
            <a:ext cx="609600" cy="609600"/>
          </a:xfrm>
          <a:prstGeom prst="rect">
            <a:avLst/>
          </a:prstGeom>
        </p:spPr>
      </p:pic>
    </p:spTree>
    <p:extLst>
      <p:ext uri="{BB962C8B-B14F-4D97-AF65-F5344CB8AC3E}">
        <p14:creationId xmlns:p14="http://schemas.microsoft.com/office/powerpoint/2010/main" val="107927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remove"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3C0F-7313-49B0-953E-8BBAA2C2730D}"/>
              </a:ext>
            </a:extLst>
          </p:cNvPr>
          <p:cNvSpPr>
            <a:spLocks noGrp="1"/>
          </p:cNvSpPr>
          <p:nvPr>
            <p:ph type="title"/>
          </p:nvPr>
        </p:nvSpPr>
        <p:spPr>
          <a:xfrm>
            <a:off x="1010713" y="497125"/>
            <a:ext cx="6978221" cy="1325563"/>
          </a:xfrm>
        </p:spPr>
        <p:txBody>
          <a:bodyPr/>
          <a:lstStyle/>
          <a:p>
            <a:r>
              <a:rPr lang="en-US" altLang="ja-JP" dirty="0">
                <a:latin typeface="Arial" panose="020B0604020202020204" pitchFamily="34" charset="0"/>
                <a:cs typeface="Arial" panose="020B0604020202020204" pitchFamily="34" charset="0"/>
              </a:rPr>
              <a:t>One example of a solution</a:t>
            </a:r>
            <a:endParaRPr kumimoji="1" lang="ja-JP" altLang="en-US" dirty="0">
              <a:latin typeface="Arial" panose="020B0604020202020204" pitchFamily="34" charset="0"/>
              <a:cs typeface="Arial" panose="020B0604020202020204" pitchFamily="34" charset="0"/>
            </a:endParaRPr>
          </a:p>
        </p:txBody>
      </p:sp>
      <p:pic>
        <p:nvPicPr>
          <p:cNvPr id="6" name="コンテンツ プレースホルダー 5">
            <a:extLst>
              <a:ext uri="{FF2B5EF4-FFF2-40B4-BE49-F238E27FC236}">
                <a16:creationId xmlns:a16="http://schemas.microsoft.com/office/drawing/2014/main" id="{F314E757-0ABD-41A9-9704-4730294C19A3}"/>
              </a:ext>
            </a:extLst>
          </p:cNvPr>
          <p:cNvPicPr>
            <a:picLocks noGrp="1" noChangeAspect="1"/>
          </p:cNvPicPr>
          <p:nvPr>
            <p:ph idx="1"/>
          </p:nvPr>
        </p:nvPicPr>
        <p:blipFill>
          <a:blip r:embed="rId5"/>
          <a:stretch>
            <a:fillRect/>
          </a:stretch>
        </p:blipFill>
        <p:spPr>
          <a:xfrm>
            <a:off x="86497" y="2809421"/>
            <a:ext cx="8711514" cy="3406203"/>
          </a:xfrm>
          <a:prstGeom prst="rect">
            <a:avLst/>
          </a:prstGeom>
        </p:spPr>
      </p:pic>
      <p:pic>
        <p:nvPicPr>
          <p:cNvPr id="4" name="図 3">
            <a:extLst>
              <a:ext uri="{FF2B5EF4-FFF2-40B4-BE49-F238E27FC236}">
                <a16:creationId xmlns:a16="http://schemas.microsoft.com/office/drawing/2014/main" id="{4041EBB5-8C81-47DD-A741-09EEE85FE60D}"/>
              </a:ext>
            </a:extLst>
          </p:cNvPr>
          <p:cNvPicPr/>
          <p:nvPr/>
        </p:nvPicPr>
        <p:blipFill>
          <a:blip r:embed="rId6" cstate="hqprint">
            <a:extLst>
              <a:ext uri="{28A0092B-C50C-407E-A947-70E740481C1C}">
                <a14:useLocalDpi xmlns:a14="http://schemas.microsoft.com/office/drawing/2010/main" val="0"/>
              </a:ext>
            </a:extLst>
          </a:blip>
          <a:stretch>
            <a:fillRect/>
          </a:stretch>
        </p:blipFill>
        <p:spPr>
          <a:xfrm>
            <a:off x="242570" y="245428"/>
            <a:ext cx="886460" cy="876935"/>
          </a:xfrm>
          <a:prstGeom prst="rect">
            <a:avLst/>
          </a:prstGeom>
        </p:spPr>
      </p:pic>
      <p:pic>
        <p:nvPicPr>
          <p:cNvPr id="5" name="図 4">
            <a:extLst>
              <a:ext uri="{FF2B5EF4-FFF2-40B4-BE49-F238E27FC236}">
                <a16:creationId xmlns:a16="http://schemas.microsoft.com/office/drawing/2014/main" id="{7C3A7D1F-F480-497F-A9CA-4EF6C459558E}"/>
              </a:ext>
            </a:extLst>
          </p:cNvPr>
          <p:cNvPicPr>
            <a:picLocks noChangeAspect="1"/>
          </p:cNvPicPr>
          <p:nvPr/>
        </p:nvPicPr>
        <p:blipFill rotWithShape="1">
          <a:blip r:embed="rId7"/>
          <a:srcRect r="83575"/>
          <a:stretch/>
        </p:blipFill>
        <p:spPr>
          <a:xfrm>
            <a:off x="8140123" y="245428"/>
            <a:ext cx="985341" cy="914479"/>
          </a:xfrm>
          <a:prstGeom prst="rect">
            <a:avLst/>
          </a:prstGeom>
        </p:spPr>
      </p:pic>
      <p:sp>
        <p:nvSpPr>
          <p:cNvPr id="7" name="テキスト ボックス 10">
            <a:extLst>
              <a:ext uri="{FF2B5EF4-FFF2-40B4-BE49-F238E27FC236}">
                <a16:creationId xmlns:a16="http://schemas.microsoft.com/office/drawing/2014/main" id="{C2B97B4E-3B82-4F6B-BE74-EAACF9A45F2B}"/>
              </a:ext>
            </a:extLst>
          </p:cNvPr>
          <p:cNvSpPr txBox="1"/>
          <p:nvPr/>
        </p:nvSpPr>
        <p:spPr>
          <a:xfrm>
            <a:off x="345989" y="2360793"/>
            <a:ext cx="1055846" cy="937958"/>
          </a:xfrm>
          <a:prstGeom prst="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2800" kern="100" dirty="0">
                <a:effectLst/>
                <a:latin typeface="Microsoft Sans Serif" panose="020B0604020202020204" pitchFamily="34" charset="0"/>
                <a:ea typeface="ＭＳ 明朝" panose="02020609040205080304" pitchFamily="17" charset="-128"/>
                <a:cs typeface="Times New Roman" panose="02020603050405020304" pitchFamily="18" charset="0"/>
              </a:rPr>
              <a:t>Call Base</a:t>
            </a:r>
            <a:endParaRPr lang="ja-JP" sz="3200" kern="100" dirty="0">
              <a:effectLst/>
              <a:ea typeface="ＭＳ 明朝" panose="02020609040205080304" pitchFamily="17"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2868AA4C-C2AB-4D75-A938-4885DD57879E}"/>
              </a:ext>
            </a:extLst>
          </p:cNvPr>
          <p:cNvSpPr txBox="1"/>
          <p:nvPr/>
        </p:nvSpPr>
        <p:spPr>
          <a:xfrm>
            <a:off x="2578667" y="2989512"/>
            <a:ext cx="1465064" cy="878976"/>
          </a:xfrm>
          <a:prstGeom prst="rect">
            <a:avLst/>
          </a:prstGeom>
          <a:ln w="9525"/>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altLang="ja-JP" sz="2800" kern="100" dirty="0">
                <a:latin typeface="Microsoft Sans Serif" panose="020B0604020202020204" pitchFamily="34" charset="0"/>
                <a:ea typeface="ＭＳ 明朝" panose="02020609040205080304" pitchFamily="17" charset="-128"/>
                <a:cs typeface="Times New Roman" panose="02020603050405020304" pitchFamily="18" charset="0"/>
              </a:rPr>
              <a:t>HUB</a:t>
            </a:r>
          </a:p>
          <a:p>
            <a:pPr algn="ctr">
              <a:spcAft>
                <a:spcPts val="0"/>
              </a:spcAft>
            </a:pPr>
            <a:r>
              <a:rPr lang="en-US" sz="2800" kern="100" dirty="0">
                <a:effectLst/>
                <a:latin typeface="Microsoft Sans Serif" panose="020B0604020202020204" pitchFamily="34" charset="0"/>
                <a:ea typeface="ＭＳ 明朝" panose="02020609040205080304" pitchFamily="17" charset="-128"/>
                <a:cs typeface="Times New Roman" panose="02020603050405020304" pitchFamily="18" charset="0"/>
              </a:rPr>
              <a:t>Mini</a:t>
            </a:r>
            <a:endParaRPr lang="ja-JP" sz="3200" kern="100" dirty="0">
              <a:effectLst/>
              <a:ea typeface="ＭＳ 明朝" panose="02020609040205080304" pitchFamily="17" charset="-128"/>
              <a:cs typeface="Times New Roman" panose="02020603050405020304" pitchFamily="18" charset="0"/>
            </a:endParaRPr>
          </a:p>
        </p:txBody>
      </p:sp>
      <p:sp>
        <p:nvSpPr>
          <p:cNvPr id="9" name="テキスト ボックス 15">
            <a:extLst>
              <a:ext uri="{FF2B5EF4-FFF2-40B4-BE49-F238E27FC236}">
                <a16:creationId xmlns:a16="http://schemas.microsoft.com/office/drawing/2014/main" id="{85CBB6EA-F5B0-462B-814A-B968E55F9077}"/>
              </a:ext>
            </a:extLst>
          </p:cNvPr>
          <p:cNvSpPr txBox="1"/>
          <p:nvPr/>
        </p:nvSpPr>
        <p:spPr>
          <a:xfrm>
            <a:off x="4572000" y="2989512"/>
            <a:ext cx="1732116" cy="878976"/>
          </a:xfrm>
          <a:prstGeom prst="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2800" kern="100" dirty="0">
                <a:effectLst/>
                <a:latin typeface="Microsoft Sans Serif" panose="020B0604020202020204" pitchFamily="34" charset="0"/>
                <a:ea typeface="ＭＳ 明朝" panose="02020609040205080304" pitchFamily="17" charset="-128"/>
                <a:cs typeface="Times New Roman" panose="02020603050405020304" pitchFamily="18" charset="0"/>
              </a:rPr>
              <a:t>Google nest mini</a:t>
            </a:r>
            <a:endParaRPr lang="ja-JP" sz="3200" kern="100" dirty="0">
              <a:effectLst/>
              <a:ea typeface="ＭＳ 明朝" panose="02020609040205080304" pitchFamily="17" charset="-128"/>
              <a:cs typeface="Times New Roman" panose="02020603050405020304" pitchFamily="18" charset="0"/>
            </a:endParaRPr>
          </a:p>
        </p:txBody>
      </p:sp>
      <p:sp>
        <p:nvSpPr>
          <p:cNvPr id="10" name="テキスト ボックス 15">
            <a:extLst>
              <a:ext uri="{FF2B5EF4-FFF2-40B4-BE49-F238E27FC236}">
                <a16:creationId xmlns:a16="http://schemas.microsoft.com/office/drawing/2014/main" id="{85CBB6EA-F5B0-462B-814A-B968E55F9077}"/>
              </a:ext>
            </a:extLst>
          </p:cNvPr>
          <p:cNvSpPr txBox="1"/>
          <p:nvPr/>
        </p:nvSpPr>
        <p:spPr>
          <a:xfrm>
            <a:off x="6984433" y="2402243"/>
            <a:ext cx="2009003" cy="1325563"/>
          </a:xfrm>
          <a:prstGeom prst="rect">
            <a:avLst/>
          </a:prstGeom>
          <a:ln w="127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2800" kern="100" dirty="0">
                <a:effectLst/>
                <a:latin typeface="Microsoft Sans Serif" panose="020B0604020202020204" pitchFamily="34" charset="0"/>
                <a:ea typeface="ＭＳ 明朝" panose="02020609040205080304" pitchFamily="17" charset="-128"/>
                <a:cs typeface="Times New Roman" panose="02020603050405020304" pitchFamily="18" charset="0"/>
              </a:rPr>
              <a:t>OK Google</a:t>
            </a:r>
          </a:p>
          <a:p>
            <a:pPr>
              <a:spcAft>
                <a:spcPts val="0"/>
              </a:spcAft>
            </a:pPr>
            <a:r>
              <a:rPr lang="en-US" sz="2800" kern="100" dirty="0">
                <a:latin typeface="Microsoft Sans Serif" panose="020B0604020202020204" pitchFamily="34" charset="0"/>
                <a:ea typeface="ＭＳ 明朝" panose="02020609040205080304" pitchFamily="17" charset="-128"/>
                <a:cs typeface="Times New Roman" panose="02020603050405020304" pitchFamily="18" charset="0"/>
              </a:rPr>
              <a:t>Make a nurse call</a:t>
            </a:r>
            <a:endParaRPr lang="en-US" sz="2800" kern="100" dirty="0">
              <a:effectLst/>
              <a:latin typeface="Microsoft Sans Serif" panose="020B0604020202020204" pitchFamily="34" charset="0"/>
              <a:ea typeface="ＭＳ 明朝" panose="02020609040205080304" pitchFamily="17" charset="-128"/>
              <a:cs typeface="Times New Roman" panose="02020603050405020304" pitchFamily="18" charset="0"/>
            </a:endParaRPr>
          </a:p>
          <a:p>
            <a:pPr>
              <a:spcAft>
                <a:spcPts val="0"/>
              </a:spcAft>
            </a:pPr>
            <a:endParaRPr lang="ja-JP" sz="3200" kern="100" dirty="0">
              <a:effectLst/>
              <a:ea typeface="ＭＳ 明朝" panose="02020609040205080304" pitchFamily="17" charset="-128"/>
              <a:cs typeface="Times New Roman" panose="02020603050405020304" pitchFamily="18" charset="0"/>
            </a:endParaRPr>
          </a:p>
        </p:txBody>
      </p:sp>
      <p:pic>
        <p:nvPicPr>
          <p:cNvPr id="3" name="レコーディング (20)">
            <a:hlinkClick r:id="" action="ppaction://media"/>
            <a:extLst>
              <a:ext uri="{FF2B5EF4-FFF2-40B4-BE49-F238E27FC236}">
                <a16:creationId xmlns:a16="http://schemas.microsoft.com/office/drawing/2014/main" id="{2C118D8C-28F8-4F17-99A8-B41FF507D3A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15864" y="6215624"/>
            <a:ext cx="609600" cy="609600"/>
          </a:xfrm>
          <a:prstGeom prst="rect">
            <a:avLst/>
          </a:prstGeom>
        </p:spPr>
      </p:pic>
    </p:spTree>
    <p:extLst>
      <p:ext uri="{BB962C8B-B14F-4D97-AF65-F5344CB8AC3E}">
        <p14:creationId xmlns:p14="http://schemas.microsoft.com/office/powerpoint/2010/main" val="47908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9C468F-1F4E-4621-A845-1C4BA408C5D1}"/>
              </a:ext>
            </a:extLst>
          </p:cNvPr>
          <p:cNvSpPr>
            <a:spLocks noGrp="1"/>
          </p:cNvSpPr>
          <p:nvPr>
            <p:ph type="title"/>
          </p:nvPr>
        </p:nvSpPr>
        <p:spPr>
          <a:xfrm>
            <a:off x="6143354" y="610678"/>
            <a:ext cx="2738318" cy="5780481"/>
          </a:xfrm>
        </p:spPr>
        <p:txBody>
          <a:bodyPr>
            <a:normAutofit fontScale="90000"/>
          </a:bodyPr>
          <a:lstStyle/>
          <a:p>
            <a:r>
              <a:rPr lang="ja-JP" altLang="en-US" sz="2800" dirty="0"/>
              <a:t>　</a:t>
            </a:r>
            <a:r>
              <a:rPr lang="en-US" altLang="ja-JP" sz="2800" dirty="0"/>
              <a:t>By retrofitting existing nurse call systems and using voice input, we activate an electromagnetic valve (solenoid) to physically press the nurse call button. </a:t>
            </a:r>
            <a:br>
              <a:rPr kumimoji="1" lang="en-US" altLang="ja-JP" sz="2800" dirty="0"/>
            </a:br>
            <a:br>
              <a:rPr kumimoji="1" lang="en-US" altLang="ja-JP" sz="2800" dirty="0"/>
            </a:br>
            <a:r>
              <a:rPr lang="ja-JP" altLang="en-US" sz="2800" dirty="0"/>
              <a:t>　</a:t>
            </a:r>
            <a:r>
              <a:rPr lang="en-US" altLang="ja-JP" sz="2800" dirty="0"/>
              <a:t>Manual pressing of the upper part is also possible to trigger the nurse call.</a:t>
            </a:r>
            <a:endParaRPr kumimoji="1" lang="ja-JP" altLang="en-US" sz="2800" dirty="0"/>
          </a:p>
        </p:txBody>
      </p:sp>
      <p:pic>
        <p:nvPicPr>
          <p:cNvPr id="4" name="コンテンツ プレースホルダー 3">
            <a:extLst>
              <a:ext uri="{FF2B5EF4-FFF2-40B4-BE49-F238E27FC236}">
                <a16:creationId xmlns:a16="http://schemas.microsoft.com/office/drawing/2014/main" id="{9276793F-E6CC-4C42-B5A1-5C5C225D6017}"/>
              </a:ext>
            </a:extLst>
          </p:cNvPr>
          <p:cNvPicPr>
            <a:picLocks noGrp="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79370" y="389416"/>
            <a:ext cx="3920203" cy="6112984"/>
          </a:xfrm>
          <a:prstGeom prst="rect">
            <a:avLst/>
          </a:prstGeom>
          <a:noFill/>
          <a:ln>
            <a:noFill/>
          </a:ln>
        </p:spPr>
      </p:pic>
      <p:sp>
        <p:nvSpPr>
          <p:cNvPr id="5" name="正方形/長方形 4">
            <a:extLst>
              <a:ext uri="{FF2B5EF4-FFF2-40B4-BE49-F238E27FC236}">
                <a16:creationId xmlns:a16="http://schemas.microsoft.com/office/drawing/2014/main" id="{CAA3E2CA-DB06-4610-AE45-F65AB88009DB}"/>
              </a:ext>
            </a:extLst>
          </p:cNvPr>
          <p:cNvSpPr/>
          <p:nvPr/>
        </p:nvSpPr>
        <p:spPr>
          <a:xfrm>
            <a:off x="4305922" y="4785489"/>
            <a:ext cx="1277014" cy="81348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505"/>
              </a:lnSpc>
              <a:spcAft>
                <a:spcPts val="0"/>
              </a:spcAft>
            </a:pPr>
            <a:r>
              <a:rPr lang="en-US"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board</a:t>
            </a:r>
            <a:endParaRPr lang="ja-JP"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6" name="正方形/長方形 5">
            <a:extLst>
              <a:ext uri="{FF2B5EF4-FFF2-40B4-BE49-F238E27FC236}">
                <a16:creationId xmlns:a16="http://schemas.microsoft.com/office/drawing/2014/main" id="{286F96C8-DC85-4166-80DD-43226BBEF8EA}"/>
              </a:ext>
            </a:extLst>
          </p:cNvPr>
          <p:cNvSpPr/>
          <p:nvPr/>
        </p:nvSpPr>
        <p:spPr>
          <a:xfrm>
            <a:off x="3769440" y="203935"/>
            <a:ext cx="2293895" cy="81348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505"/>
              </a:lnSpc>
              <a:spcAft>
                <a:spcPts val="0"/>
              </a:spcAft>
            </a:pPr>
            <a:r>
              <a:rPr lang="en-US"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push button</a:t>
            </a:r>
            <a:endParaRPr lang="ja-JP"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7" name="正方形/長方形 6">
            <a:extLst>
              <a:ext uri="{FF2B5EF4-FFF2-40B4-BE49-F238E27FC236}">
                <a16:creationId xmlns:a16="http://schemas.microsoft.com/office/drawing/2014/main" id="{5D3111D7-CCF9-4D4C-B045-0DFF5C8A691D}"/>
              </a:ext>
            </a:extLst>
          </p:cNvPr>
          <p:cNvSpPr/>
          <p:nvPr/>
        </p:nvSpPr>
        <p:spPr>
          <a:xfrm>
            <a:off x="3856378" y="1665768"/>
            <a:ext cx="2017505" cy="81348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505"/>
              </a:lnSpc>
              <a:spcAft>
                <a:spcPts val="0"/>
              </a:spcAft>
            </a:pPr>
            <a:r>
              <a:rPr lang="en-US"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solenoid</a:t>
            </a:r>
            <a:endParaRPr lang="ja-JP"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8" name="正方形/長方形 7">
            <a:extLst>
              <a:ext uri="{FF2B5EF4-FFF2-40B4-BE49-F238E27FC236}">
                <a16:creationId xmlns:a16="http://schemas.microsoft.com/office/drawing/2014/main" id="{1DC63350-2494-41BA-A767-9DA7D02A40A3}"/>
              </a:ext>
            </a:extLst>
          </p:cNvPr>
          <p:cNvSpPr/>
          <p:nvPr/>
        </p:nvSpPr>
        <p:spPr>
          <a:xfrm>
            <a:off x="4087085" y="3512767"/>
            <a:ext cx="1795801" cy="81348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505"/>
              </a:lnSpc>
              <a:spcAft>
                <a:spcPts val="0"/>
              </a:spcAft>
            </a:pPr>
            <a:r>
              <a:rPr lang="en-US"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clamp</a:t>
            </a:r>
            <a:endParaRPr lang="ja-JP" sz="3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pic>
        <p:nvPicPr>
          <p:cNvPr id="3" name="レコーディング (21)">
            <a:hlinkClick r:id="" action="ppaction://media"/>
            <a:extLst>
              <a:ext uri="{FF2B5EF4-FFF2-40B4-BE49-F238E27FC236}">
                <a16:creationId xmlns:a16="http://schemas.microsoft.com/office/drawing/2014/main" id="{467F98D9-7B71-4F6D-8F9F-EFAA5148F8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52091" y="6197600"/>
            <a:ext cx="609600" cy="609600"/>
          </a:xfrm>
          <a:prstGeom prst="rect">
            <a:avLst/>
          </a:prstGeom>
        </p:spPr>
      </p:pic>
    </p:spTree>
    <p:extLst>
      <p:ext uri="{BB962C8B-B14F-4D97-AF65-F5344CB8AC3E}">
        <p14:creationId xmlns:p14="http://schemas.microsoft.com/office/powerpoint/2010/main" val="367068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04FBCD-131A-40DC-A377-411F22BF4358}"/>
              </a:ext>
            </a:extLst>
          </p:cNvPr>
          <p:cNvSpPr>
            <a:spLocks noGrp="1"/>
          </p:cNvSpPr>
          <p:nvPr>
            <p:ph type="title"/>
          </p:nvPr>
        </p:nvSpPr>
        <p:spPr>
          <a:xfrm>
            <a:off x="1466850" y="245428"/>
            <a:ext cx="7886700" cy="1325563"/>
          </a:xfrm>
        </p:spPr>
        <p:txBody>
          <a:bodyPr/>
          <a:lstStyle/>
          <a:p>
            <a:r>
              <a:rPr lang="en-US" altLang="ja-JP" dirty="0">
                <a:latin typeface="Arial" panose="020B0604020202020204" pitchFamily="34" charset="0"/>
                <a:cs typeface="Arial" panose="020B0604020202020204" pitchFamily="34" charset="0"/>
              </a:rPr>
              <a:t>First </a:t>
            </a:r>
            <a:r>
              <a:rPr kumimoji="1" lang="en-US" altLang="ja-JP" dirty="0">
                <a:latin typeface="Arial" panose="020B0604020202020204" pitchFamily="34" charset="0"/>
                <a:cs typeface="Arial" panose="020B0604020202020204" pitchFamily="34" charset="0"/>
              </a:rPr>
              <a:t>Call-BASE</a:t>
            </a:r>
            <a:endParaRPr kumimoji="1" lang="ja-JP" altLang="en-US" dirty="0">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AF266147-5E80-4EEE-8CB6-854B883A84BF}"/>
              </a:ext>
            </a:extLst>
          </p:cNvPr>
          <p:cNvSpPr>
            <a:spLocks noGrp="1"/>
          </p:cNvSpPr>
          <p:nvPr>
            <p:ph idx="1"/>
          </p:nvPr>
        </p:nvSpPr>
        <p:spPr>
          <a:xfrm>
            <a:off x="4572000" y="1825625"/>
            <a:ext cx="3943350" cy="4874978"/>
          </a:xfrm>
        </p:spPr>
        <p:txBody>
          <a:bodyPr>
            <a:normAutofit fontScale="85000" lnSpcReduction="20000"/>
          </a:bodyPr>
          <a:lstStyle/>
          <a:p>
            <a:pPr marL="0" indent="0">
              <a:buNone/>
            </a:pPr>
            <a:r>
              <a:rPr lang="ja-JP" altLang="en-US" dirty="0">
                <a:latin typeface="+mj-lt"/>
              </a:rPr>
              <a:t>　</a:t>
            </a:r>
            <a:r>
              <a:rPr lang="en-US" altLang="ja-JP" dirty="0">
                <a:latin typeface="+mj-lt"/>
              </a:rPr>
              <a:t>At the hospital, it was initially required by the design specifications that the device should be attached to the bed side guard. </a:t>
            </a:r>
          </a:p>
          <a:p>
            <a:pPr marL="0" indent="0">
              <a:buNone/>
            </a:pPr>
            <a:r>
              <a:rPr lang="ja-JP" altLang="en-US" dirty="0">
                <a:latin typeface="+mj-lt"/>
              </a:rPr>
              <a:t>　</a:t>
            </a:r>
            <a:r>
              <a:rPr lang="en-US" altLang="ja-JP" dirty="0">
                <a:latin typeface="+mj-lt"/>
              </a:rPr>
              <a:t>However, upon actual fabrication and use, it became evident that changes were necessary. </a:t>
            </a:r>
            <a:endParaRPr kumimoji="1" lang="en-US" altLang="ja-JP" dirty="0">
              <a:latin typeface="+mj-lt"/>
            </a:endParaRPr>
          </a:p>
          <a:p>
            <a:pPr marL="0" indent="0">
              <a:buNone/>
            </a:pPr>
            <a:r>
              <a:rPr lang="ja-JP" altLang="en-US" dirty="0"/>
              <a:t>　</a:t>
            </a:r>
            <a:r>
              <a:rPr lang="en-US" altLang="ja-JP" dirty="0">
                <a:latin typeface="+mj-lt"/>
              </a:rPr>
              <a:t>The bed railings need to be removed for caregiving purposes, and at that point, a decision on where to place the device must be made. This posed a safety risk as it could lead to a search for the nurse call, which is hazardous</a:t>
            </a:r>
            <a:r>
              <a:rPr lang="en-US" altLang="ja-JP" dirty="0"/>
              <a:t>.</a:t>
            </a:r>
            <a:endParaRPr kumimoji="1" lang="ja-JP" altLang="en-US" dirty="0"/>
          </a:p>
        </p:txBody>
      </p:sp>
      <p:pic>
        <p:nvPicPr>
          <p:cNvPr id="4" name="図 3" descr="屋内, 座る, テーブル, ボックス が含まれている画像&#10;&#10;自動的に生成された説明">
            <a:extLst>
              <a:ext uri="{FF2B5EF4-FFF2-40B4-BE49-F238E27FC236}">
                <a16:creationId xmlns:a16="http://schemas.microsoft.com/office/drawing/2014/main" id="{7BDA1884-E9F3-4492-8CC0-B323885E3F13}"/>
              </a:ext>
            </a:extLst>
          </p:cNvPr>
          <p:cNvPicPr/>
          <p:nvPr/>
        </p:nvPicPr>
        <p:blipFill>
          <a:blip r:embed="rId5">
            <a:extLst>
              <a:ext uri="{28A0092B-C50C-407E-A947-70E740481C1C}">
                <a14:useLocalDpi xmlns:a14="http://schemas.microsoft.com/office/drawing/2010/main" val="0"/>
              </a:ext>
            </a:extLst>
          </a:blip>
          <a:stretch>
            <a:fillRect/>
          </a:stretch>
        </p:blipFill>
        <p:spPr>
          <a:xfrm>
            <a:off x="628650" y="1690689"/>
            <a:ext cx="3062777" cy="4231639"/>
          </a:xfrm>
          <a:prstGeom prst="rect">
            <a:avLst/>
          </a:prstGeom>
        </p:spPr>
      </p:pic>
      <p:pic>
        <p:nvPicPr>
          <p:cNvPr id="5" name="図 4">
            <a:extLst>
              <a:ext uri="{FF2B5EF4-FFF2-40B4-BE49-F238E27FC236}">
                <a16:creationId xmlns:a16="http://schemas.microsoft.com/office/drawing/2014/main" id="{75CD5E39-DEAB-416C-8C99-C7807D7EC12F}"/>
              </a:ext>
            </a:extLst>
          </p:cNvPr>
          <p:cNvPicPr/>
          <p:nvPr/>
        </p:nvPicPr>
        <p:blipFill>
          <a:blip r:embed="rId6" cstate="hqprint">
            <a:extLst>
              <a:ext uri="{28A0092B-C50C-407E-A947-70E740481C1C}">
                <a14:useLocalDpi xmlns:a14="http://schemas.microsoft.com/office/drawing/2010/main" val="0"/>
              </a:ext>
            </a:extLst>
          </a:blip>
          <a:stretch>
            <a:fillRect/>
          </a:stretch>
        </p:blipFill>
        <p:spPr>
          <a:xfrm>
            <a:off x="242570" y="245428"/>
            <a:ext cx="886460" cy="876935"/>
          </a:xfrm>
          <a:prstGeom prst="rect">
            <a:avLst/>
          </a:prstGeom>
        </p:spPr>
      </p:pic>
      <p:pic>
        <p:nvPicPr>
          <p:cNvPr id="6" name="図 5">
            <a:extLst>
              <a:ext uri="{FF2B5EF4-FFF2-40B4-BE49-F238E27FC236}">
                <a16:creationId xmlns:a16="http://schemas.microsoft.com/office/drawing/2014/main" id="{8B5B51C5-1CD8-42E3-9EE4-8E0D1F7A9C93}"/>
              </a:ext>
            </a:extLst>
          </p:cNvPr>
          <p:cNvPicPr>
            <a:picLocks noChangeAspect="1"/>
          </p:cNvPicPr>
          <p:nvPr/>
        </p:nvPicPr>
        <p:blipFill rotWithShape="1">
          <a:blip r:embed="rId7"/>
          <a:srcRect r="83575"/>
          <a:stretch/>
        </p:blipFill>
        <p:spPr>
          <a:xfrm>
            <a:off x="8140123" y="245428"/>
            <a:ext cx="985341" cy="914479"/>
          </a:xfrm>
          <a:prstGeom prst="rect">
            <a:avLst/>
          </a:prstGeom>
        </p:spPr>
      </p:pic>
      <p:pic>
        <p:nvPicPr>
          <p:cNvPr id="7" name="レコーディング (22)">
            <a:hlinkClick r:id="" action="ppaction://media"/>
            <a:extLst>
              <a:ext uri="{FF2B5EF4-FFF2-40B4-BE49-F238E27FC236}">
                <a16:creationId xmlns:a16="http://schemas.microsoft.com/office/drawing/2014/main" id="{663E3FD2-535D-4609-9395-E78F394D695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27993" y="6091003"/>
            <a:ext cx="609600" cy="609600"/>
          </a:xfrm>
          <a:prstGeom prst="rect">
            <a:avLst/>
          </a:prstGeom>
        </p:spPr>
      </p:pic>
    </p:spTree>
    <p:extLst>
      <p:ext uri="{BB962C8B-B14F-4D97-AF65-F5344CB8AC3E}">
        <p14:creationId xmlns:p14="http://schemas.microsoft.com/office/powerpoint/2010/main" val="61292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2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03286E-3CAB-400A-AEDD-2F1ADE14AEEF}"/>
              </a:ext>
            </a:extLst>
          </p:cNvPr>
          <p:cNvSpPr>
            <a:spLocks noGrp="1"/>
          </p:cNvSpPr>
          <p:nvPr>
            <p:ph type="title"/>
          </p:nvPr>
        </p:nvSpPr>
        <p:spPr>
          <a:xfrm>
            <a:off x="1257300" y="459581"/>
            <a:ext cx="7886700" cy="1325563"/>
          </a:xfrm>
        </p:spPr>
        <p:txBody>
          <a:bodyPr/>
          <a:lstStyle/>
          <a:p>
            <a:r>
              <a:rPr kumimoji="1" lang="en-US" altLang="ja-JP" dirty="0">
                <a:latin typeface="Arial" panose="020B0604020202020204" pitchFamily="34" charset="0"/>
                <a:cs typeface="Arial" panose="020B0604020202020204" pitchFamily="34" charset="0"/>
              </a:rPr>
              <a:t>Improvement</a:t>
            </a:r>
            <a:endParaRPr kumimoji="1" lang="ja-JP" altLang="en-US" dirty="0">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D162C556-E8C6-459E-97B2-33DE8A41BD2B}"/>
              </a:ext>
            </a:extLst>
          </p:cNvPr>
          <p:cNvSpPr>
            <a:spLocks noGrp="1"/>
          </p:cNvSpPr>
          <p:nvPr>
            <p:ph idx="1"/>
          </p:nvPr>
        </p:nvSpPr>
        <p:spPr/>
        <p:txBody>
          <a:bodyPr>
            <a:normAutofit/>
          </a:bodyPr>
          <a:lstStyle/>
          <a:p>
            <a:r>
              <a:rPr lang="en-US" altLang="ja-JP" sz="3200" dirty="0">
                <a:latin typeface="Arial" panose="020B0604020202020204" pitchFamily="34" charset="0"/>
                <a:cs typeface="Arial" panose="020B0604020202020204" pitchFamily="34" charset="0"/>
              </a:rPr>
              <a:t>As social implementation education, we will explain the voice nurse call device that students have improved in response to improvement requests from hospitals.</a:t>
            </a:r>
            <a:endParaRPr kumimoji="1" lang="ja-JP" altLang="en-US" sz="3200" dirty="0">
              <a:latin typeface="Arial" panose="020B0604020202020204" pitchFamily="34" charset="0"/>
              <a:cs typeface="Arial" panose="020B0604020202020204" pitchFamily="34" charset="0"/>
            </a:endParaRPr>
          </a:p>
        </p:txBody>
      </p:sp>
      <p:pic>
        <p:nvPicPr>
          <p:cNvPr id="4" name="図 3">
            <a:extLst>
              <a:ext uri="{FF2B5EF4-FFF2-40B4-BE49-F238E27FC236}">
                <a16:creationId xmlns:a16="http://schemas.microsoft.com/office/drawing/2014/main" id="{FEE42BB7-1FC8-4BA8-BEF5-8A323BAEBFFD}"/>
              </a:ext>
            </a:extLst>
          </p:cNvPr>
          <p:cNvPicPr/>
          <p:nvPr/>
        </p:nvPicPr>
        <p:blipFill>
          <a:blip r:embed="rId5" cstate="hqprint">
            <a:extLst>
              <a:ext uri="{28A0092B-C50C-407E-A947-70E740481C1C}">
                <a14:useLocalDpi xmlns:a14="http://schemas.microsoft.com/office/drawing/2010/main" val="0"/>
              </a:ext>
            </a:extLst>
          </a:blip>
          <a:stretch>
            <a:fillRect/>
          </a:stretch>
        </p:blipFill>
        <p:spPr>
          <a:xfrm>
            <a:off x="242570" y="245428"/>
            <a:ext cx="886460" cy="876935"/>
          </a:xfrm>
          <a:prstGeom prst="rect">
            <a:avLst/>
          </a:prstGeom>
        </p:spPr>
      </p:pic>
      <p:pic>
        <p:nvPicPr>
          <p:cNvPr id="5" name="図 4">
            <a:extLst>
              <a:ext uri="{FF2B5EF4-FFF2-40B4-BE49-F238E27FC236}">
                <a16:creationId xmlns:a16="http://schemas.microsoft.com/office/drawing/2014/main" id="{44CEBE36-39F9-4584-A979-DC239BCC1C5B}"/>
              </a:ext>
            </a:extLst>
          </p:cNvPr>
          <p:cNvPicPr>
            <a:picLocks noChangeAspect="1"/>
          </p:cNvPicPr>
          <p:nvPr/>
        </p:nvPicPr>
        <p:blipFill rotWithShape="1">
          <a:blip r:embed="rId6"/>
          <a:srcRect r="83575"/>
          <a:stretch/>
        </p:blipFill>
        <p:spPr>
          <a:xfrm>
            <a:off x="8140123" y="245428"/>
            <a:ext cx="985341" cy="914479"/>
          </a:xfrm>
          <a:prstGeom prst="rect">
            <a:avLst/>
          </a:prstGeom>
        </p:spPr>
      </p:pic>
      <p:pic>
        <p:nvPicPr>
          <p:cNvPr id="6" name="レコーディング (23)">
            <a:hlinkClick r:id="" action="ppaction://media"/>
            <a:extLst>
              <a:ext uri="{FF2B5EF4-FFF2-40B4-BE49-F238E27FC236}">
                <a16:creationId xmlns:a16="http://schemas.microsoft.com/office/drawing/2014/main" id="{FD75E2E1-9F00-405D-B4A5-5A202014DA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27993" y="6176963"/>
            <a:ext cx="609600" cy="609600"/>
          </a:xfrm>
          <a:prstGeom prst="rect">
            <a:avLst/>
          </a:prstGeom>
        </p:spPr>
      </p:pic>
    </p:spTree>
    <p:extLst>
      <p:ext uri="{BB962C8B-B14F-4D97-AF65-F5344CB8AC3E}">
        <p14:creationId xmlns:p14="http://schemas.microsoft.com/office/powerpoint/2010/main" val="157475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E92F32-7AEE-42AF-9D7D-321DC5045A96}"/>
              </a:ext>
            </a:extLst>
          </p:cNvPr>
          <p:cNvSpPr>
            <a:spLocks noGrp="1"/>
          </p:cNvSpPr>
          <p:nvPr>
            <p:ph type="title"/>
          </p:nvPr>
        </p:nvSpPr>
        <p:spPr>
          <a:xfrm>
            <a:off x="1297458" y="365126"/>
            <a:ext cx="7217891" cy="1325563"/>
          </a:xfrm>
        </p:spPr>
        <p:txBody>
          <a:bodyPr/>
          <a:lstStyle/>
          <a:p>
            <a:r>
              <a:rPr lang="en-US" altLang="ja-JP" dirty="0"/>
              <a:t>Improvement</a:t>
            </a:r>
            <a:endParaRPr kumimoji="1" lang="ja-JP" altLang="en-US" dirty="0"/>
          </a:p>
        </p:txBody>
      </p:sp>
      <p:sp>
        <p:nvSpPr>
          <p:cNvPr id="3" name="コンテンツ プレースホルダー 2">
            <a:extLst>
              <a:ext uri="{FF2B5EF4-FFF2-40B4-BE49-F238E27FC236}">
                <a16:creationId xmlns:a16="http://schemas.microsoft.com/office/drawing/2014/main" id="{22DDB5A7-B883-491C-83BF-679D50B4F25F}"/>
              </a:ext>
            </a:extLst>
          </p:cNvPr>
          <p:cNvSpPr>
            <a:spLocks noGrp="1"/>
          </p:cNvSpPr>
          <p:nvPr>
            <p:ph idx="1"/>
          </p:nvPr>
        </p:nvSpPr>
        <p:spPr>
          <a:xfrm>
            <a:off x="242571" y="1825624"/>
            <a:ext cx="8790218" cy="4786948"/>
          </a:xfrm>
        </p:spPr>
        <p:txBody>
          <a:bodyPr>
            <a:normAutofit/>
          </a:bodyPr>
          <a:lstStyle/>
          <a:p>
            <a:pPr marL="0" indent="0">
              <a:buNone/>
            </a:pPr>
            <a:r>
              <a:rPr lang="ja-JP" altLang="en-US" dirty="0"/>
              <a:t>　</a:t>
            </a:r>
            <a:r>
              <a:rPr lang="en-US" altLang="ja-JP" dirty="0"/>
              <a:t>To address these issues, the following improvements were made.</a:t>
            </a:r>
          </a:p>
          <a:p>
            <a:pPr marL="514350" indent="-514350">
              <a:buAutoNum type="arabicParenBoth"/>
            </a:pPr>
            <a:r>
              <a:rPr lang="en-US" altLang="ja-JP" dirty="0"/>
              <a:t>By placing it on a TV stand, there is no need to move it (for nurses).</a:t>
            </a:r>
          </a:p>
          <a:p>
            <a:pPr marL="514350" indent="-514350">
              <a:buAutoNum type="arabicParenBoth"/>
            </a:pPr>
            <a:r>
              <a:rPr lang="en-US" altLang="ja-JP" dirty="0"/>
              <a:t>To ensure that even if users forget, the operating instructions are prominently displayed on the surface of the device itself (for patients/users).</a:t>
            </a:r>
          </a:p>
          <a:p>
            <a:pPr marL="514350" indent="-514350">
              <a:buAutoNum type="arabicParenBoth"/>
            </a:pPr>
            <a:r>
              <a:rPr lang="en-US" altLang="ja-JP" dirty="0"/>
              <a:t>To facilitate easy installation of the nurse call without the need for explanations, we attached photographs with accompanying instructions directly to the device (for nurses).</a:t>
            </a:r>
            <a:endParaRPr lang="ja-JP" altLang="ja-JP" dirty="0"/>
          </a:p>
        </p:txBody>
      </p:sp>
      <p:pic>
        <p:nvPicPr>
          <p:cNvPr id="4" name="図 3">
            <a:extLst>
              <a:ext uri="{FF2B5EF4-FFF2-40B4-BE49-F238E27FC236}">
                <a16:creationId xmlns:a16="http://schemas.microsoft.com/office/drawing/2014/main" id="{5C145901-9F7A-4192-A760-BE7BAB40C70F}"/>
              </a:ext>
            </a:extLst>
          </p:cNvPr>
          <p:cNvPicPr/>
          <p:nvPr/>
        </p:nvPicPr>
        <p:blipFill>
          <a:blip r:embed="rId5" cstate="hqprint">
            <a:extLst>
              <a:ext uri="{28A0092B-C50C-407E-A947-70E740481C1C}">
                <a14:useLocalDpi xmlns:a14="http://schemas.microsoft.com/office/drawing/2010/main" val="0"/>
              </a:ext>
            </a:extLst>
          </a:blip>
          <a:stretch>
            <a:fillRect/>
          </a:stretch>
        </p:blipFill>
        <p:spPr>
          <a:xfrm>
            <a:off x="242570" y="245428"/>
            <a:ext cx="886460" cy="876935"/>
          </a:xfrm>
          <a:prstGeom prst="rect">
            <a:avLst/>
          </a:prstGeom>
        </p:spPr>
      </p:pic>
      <p:pic>
        <p:nvPicPr>
          <p:cNvPr id="5" name="図 4">
            <a:extLst>
              <a:ext uri="{FF2B5EF4-FFF2-40B4-BE49-F238E27FC236}">
                <a16:creationId xmlns:a16="http://schemas.microsoft.com/office/drawing/2014/main" id="{FA512577-2A1A-4FC7-8B47-54820AB449A4}"/>
              </a:ext>
            </a:extLst>
          </p:cNvPr>
          <p:cNvPicPr>
            <a:picLocks noChangeAspect="1"/>
          </p:cNvPicPr>
          <p:nvPr/>
        </p:nvPicPr>
        <p:blipFill rotWithShape="1">
          <a:blip r:embed="rId6"/>
          <a:srcRect r="83575"/>
          <a:stretch/>
        </p:blipFill>
        <p:spPr>
          <a:xfrm>
            <a:off x="8140123" y="245428"/>
            <a:ext cx="985341" cy="914479"/>
          </a:xfrm>
          <a:prstGeom prst="rect">
            <a:avLst/>
          </a:prstGeom>
        </p:spPr>
      </p:pic>
      <p:pic>
        <p:nvPicPr>
          <p:cNvPr id="6" name="レコーディング (24)">
            <a:hlinkClick r:id="" action="ppaction://media"/>
            <a:extLst>
              <a:ext uri="{FF2B5EF4-FFF2-40B4-BE49-F238E27FC236}">
                <a16:creationId xmlns:a16="http://schemas.microsoft.com/office/drawing/2014/main" id="{F8E26D9F-C0F3-4A75-81B8-27FF2A723D3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23189" y="6137907"/>
            <a:ext cx="609600" cy="609600"/>
          </a:xfrm>
          <a:prstGeom prst="rect">
            <a:avLst/>
          </a:prstGeom>
        </p:spPr>
      </p:pic>
    </p:spTree>
    <p:extLst>
      <p:ext uri="{BB962C8B-B14F-4D97-AF65-F5344CB8AC3E}">
        <p14:creationId xmlns:p14="http://schemas.microsoft.com/office/powerpoint/2010/main" val="79338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66B5246-DE49-4A83-BAD8-90A382BBD5FF}"/>
              </a:ext>
            </a:extLst>
          </p:cNvPr>
          <p:cNvSpPr>
            <a:spLocks noGrp="1"/>
          </p:cNvSpPr>
          <p:nvPr>
            <p:ph idx="1"/>
          </p:nvPr>
        </p:nvSpPr>
        <p:spPr>
          <a:xfrm>
            <a:off x="628650" y="1825625"/>
            <a:ext cx="7886700" cy="1717358"/>
          </a:xfrm>
        </p:spPr>
        <p:txBody>
          <a:bodyPr>
            <a:normAutofit lnSpcReduction="10000"/>
          </a:bodyPr>
          <a:lstStyle/>
          <a:p>
            <a:r>
              <a:rPr lang="en-US" altLang="ja-JP" sz="3200" b="1" dirty="0"/>
              <a:t>These getting</a:t>
            </a:r>
            <a:r>
              <a:rPr lang="ja-JP" altLang="en-US" sz="3200" b="1" dirty="0"/>
              <a:t> </a:t>
            </a:r>
            <a:r>
              <a:rPr lang="en-US" altLang="ja-JP" sz="3200" b="1" dirty="0"/>
              <a:t>improvement points (feedback) were only revealed once a demo unit, allowing the idea of solution to be tested, became available.</a:t>
            </a:r>
          </a:p>
          <a:p>
            <a:endParaRPr kumimoji="1" lang="ja-JP" altLang="en-US" sz="3200" b="1" dirty="0"/>
          </a:p>
        </p:txBody>
      </p:sp>
      <p:sp>
        <p:nvSpPr>
          <p:cNvPr id="4" name="Rectangle 1">
            <a:extLst>
              <a:ext uri="{FF2B5EF4-FFF2-40B4-BE49-F238E27FC236}">
                <a16:creationId xmlns:a16="http://schemas.microsoft.com/office/drawing/2014/main" id="{4CC26F0A-F814-41FF-9924-BE0A31D5BC52}"/>
              </a:ext>
            </a:extLst>
          </p:cNvPr>
          <p:cNvSpPr>
            <a:spLocks noChangeArrowheads="1"/>
          </p:cNvSpPr>
          <p:nvPr/>
        </p:nvSpPr>
        <p:spPr bwMode="auto">
          <a:xfrm>
            <a:off x="298580" y="3821032"/>
            <a:ext cx="8640147"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lang="ja-JP" altLang="en-US" sz="3200" dirty="0">
                <a:latin typeface="Arial" panose="020B0604020202020204" pitchFamily="34" charset="0"/>
                <a:cs typeface="Arial" panose="020B0604020202020204" pitchFamily="34" charset="0"/>
              </a:rPr>
              <a:t>・</a:t>
            </a:r>
            <a:r>
              <a:rPr lang="en-US" altLang="ja-JP" sz="3200" dirty="0">
                <a:latin typeface="Arial" panose="020B0604020202020204" pitchFamily="34" charset="0"/>
                <a:cs typeface="Arial" panose="020B0604020202020204" pitchFamily="34" charset="0"/>
              </a:rPr>
              <a:t>Even if the design specifications are not clearly defined, it is crucial to materialize ideas quickly.</a:t>
            </a:r>
          </a:p>
          <a:p>
            <a:pPr lvl="0" defTabSz="914400" eaLnBrk="0" fontAlgn="base" hangingPunct="0">
              <a:spcBef>
                <a:spcPct val="0"/>
              </a:spcBef>
              <a:spcAft>
                <a:spcPct val="0"/>
              </a:spcAft>
            </a:pPr>
            <a:r>
              <a:rPr lang="ja-JP" altLang="en-US" sz="3200" dirty="0">
                <a:latin typeface="Arial" panose="020B0604020202020204" pitchFamily="34" charset="0"/>
                <a:cs typeface="Arial" panose="020B0604020202020204" pitchFamily="34" charset="0"/>
              </a:rPr>
              <a:t>・</a:t>
            </a:r>
            <a:r>
              <a:rPr lang="en-US" altLang="ja-JP" sz="3200" dirty="0">
                <a:latin typeface="Arial" panose="020B0604020202020204" pitchFamily="34" charset="0"/>
                <a:cs typeface="Arial" panose="020B0604020202020204" pitchFamily="34" charset="0"/>
              </a:rPr>
              <a:t> Creating prototypes based on crystallized ideas is essential for uncovering hidden needs.</a:t>
            </a:r>
            <a:endParaRPr kumimoji="0" lang="ja-JP" altLang="ja-JP"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 name="テキスト ボックス 1">
            <a:extLst>
              <a:ext uri="{FF2B5EF4-FFF2-40B4-BE49-F238E27FC236}">
                <a16:creationId xmlns:a16="http://schemas.microsoft.com/office/drawing/2014/main" id="{5DA20CB6-0A4A-4AAE-B8D5-5E022DDA7156}"/>
              </a:ext>
            </a:extLst>
          </p:cNvPr>
          <p:cNvSpPr txBox="1"/>
          <p:nvPr/>
        </p:nvSpPr>
        <p:spPr>
          <a:xfrm>
            <a:off x="1765300" y="685800"/>
            <a:ext cx="4901855" cy="923330"/>
          </a:xfrm>
          <a:prstGeom prst="rect">
            <a:avLst/>
          </a:prstGeom>
          <a:noFill/>
        </p:spPr>
        <p:txBody>
          <a:bodyPr wrap="none" rtlCol="0">
            <a:spAutoFit/>
          </a:bodyPr>
          <a:lstStyle/>
          <a:p>
            <a:r>
              <a:rPr kumimoji="1" lang="en-US" altLang="ja-JP" sz="5400" dirty="0"/>
              <a:t>Important things</a:t>
            </a:r>
            <a:endParaRPr kumimoji="1" lang="ja-JP" altLang="en-US" sz="5400" dirty="0"/>
          </a:p>
        </p:txBody>
      </p:sp>
      <p:pic>
        <p:nvPicPr>
          <p:cNvPr id="5" name="図 4">
            <a:extLst>
              <a:ext uri="{FF2B5EF4-FFF2-40B4-BE49-F238E27FC236}">
                <a16:creationId xmlns:a16="http://schemas.microsoft.com/office/drawing/2014/main" id="{EAFA491B-CFAA-4234-951E-FD7A99649318}"/>
              </a:ext>
            </a:extLst>
          </p:cNvPr>
          <p:cNvPicPr/>
          <p:nvPr/>
        </p:nvPicPr>
        <p:blipFill>
          <a:blip r:embed="rId5" cstate="hqprint">
            <a:extLst>
              <a:ext uri="{28A0092B-C50C-407E-A947-70E740481C1C}">
                <a14:useLocalDpi xmlns:a14="http://schemas.microsoft.com/office/drawing/2010/main" val="0"/>
              </a:ext>
            </a:extLst>
          </a:blip>
          <a:stretch>
            <a:fillRect/>
          </a:stretch>
        </p:blipFill>
        <p:spPr>
          <a:xfrm>
            <a:off x="242570" y="245428"/>
            <a:ext cx="886460" cy="876935"/>
          </a:xfrm>
          <a:prstGeom prst="rect">
            <a:avLst/>
          </a:prstGeom>
        </p:spPr>
      </p:pic>
      <p:pic>
        <p:nvPicPr>
          <p:cNvPr id="6" name="図 5">
            <a:extLst>
              <a:ext uri="{FF2B5EF4-FFF2-40B4-BE49-F238E27FC236}">
                <a16:creationId xmlns:a16="http://schemas.microsoft.com/office/drawing/2014/main" id="{B1E5DD14-C85A-403B-A5A9-74C9B7E3BD6B}"/>
              </a:ext>
            </a:extLst>
          </p:cNvPr>
          <p:cNvPicPr>
            <a:picLocks noChangeAspect="1"/>
          </p:cNvPicPr>
          <p:nvPr/>
        </p:nvPicPr>
        <p:blipFill rotWithShape="1">
          <a:blip r:embed="rId6"/>
          <a:srcRect r="83575"/>
          <a:stretch/>
        </p:blipFill>
        <p:spPr>
          <a:xfrm>
            <a:off x="8140123" y="245428"/>
            <a:ext cx="985341" cy="914479"/>
          </a:xfrm>
          <a:prstGeom prst="rect">
            <a:avLst/>
          </a:prstGeom>
        </p:spPr>
      </p:pic>
      <p:pic>
        <p:nvPicPr>
          <p:cNvPr id="7" name="レコーディング (25)">
            <a:hlinkClick r:id="" action="ppaction://media"/>
            <a:extLst>
              <a:ext uri="{FF2B5EF4-FFF2-40B4-BE49-F238E27FC236}">
                <a16:creationId xmlns:a16="http://schemas.microsoft.com/office/drawing/2014/main" id="{1653CC19-EC50-4548-AEEA-28F46A6A2E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15350" y="6141415"/>
            <a:ext cx="609600" cy="609600"/>
          </a:xfrm>
          <a:prstGeom prst="rect">
            <a:avLst/>
          </a:prstGeom>
        </p:spPr>
      </p:pic>
    </p:spTree>
    <p:extLst>
      <p:ext uri="{BB962C8B-B14F-4D97-AF65-F5344CB8AC3E}">
        <p14:creationId xmlns:p14="http://schemas.microsoft.com/office/powerpoint/2010/main" val="277809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642367-568B-4610-A149-9179FAEFE489}"/>
              </a:ext>
            </a:extLst>
          </p:cNvPr>
          <p:cNvSpPr>
            <a:spLocks noGrp="1"/>
          </p:cNvSpPr>
          <p:nvPr>
            <p:ph type="title"/>
          </p:nvPr>
        </p:nvSpPr>
        <p:spPr/>
        <p:txBody>
          <a:bodyPr/>
          <a:lstStyle/>
          <a:p>
            <a:endParaRPr kumimoji="1" lang="ja-JP" altLang="en-US" dirty="0"/>
          </a:p>
        </p:txBody>
      </p:sp>
      <p:pic>
        <p:nvPicPr>
          <p:cNvPr id="8" name="レコーディング (26)">
            <a:hlinkClick r:id="" action="ppaction://media"/>
            <a:extLst>
              <a:ext uri="{FF2B5EF4-FFF2-40B4-BE49-F238E27FC236}">
                <a16:creationId xmlns:a16="http://schemas.microsoft.com/office/drawing/2014/main" id="{4D646358-8972-4D5F-B781-2891025C2439}"/>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8515350" y="6200382"/>
            <a:ext cx="609600" cy="609600"/>
          </a:xfrm>
        </p:spPr>
      </p:pic>
      <p:pic>
        <p:nvPicPr>
          <p:cNvPr id="1027" name="図 11">
            <a:extLst>
              <a:ext uri="{FF2B5EF4-FFF2-40B4-BE49-F238E27FC236}">
                <a16:creationId xmlns:a16="http://schemas.microsoft.com/office/drawing/2014/main" id="{1DC32E3B-830D-41A1-931C-A4595F2C68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215" y="335414"/>
            <a:ext cx="2768600" cy="54273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図 12">
            <a:extLst>
              <a:ext uri="{FF2B5EF4-FFF2-40B4-BE49-F238E27FC236}">
                <a16:creationId xmlns:a16="http://schemas.microsoft.com/office/drawing/2014/main" id="{F704A113-3D52-481E-BC0F-D12362F2A2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9140" y="365126"/>
            <a:ext cx="2511512" cy="5445433"/>
          </a:xfrm>
          <a:prstGeom prst="rect">
            <a:avLst/>
          </a:prstGeom>
          <a:noFill/>
          <a:extLst>
            <a:ext uri="{909E8E84-426E-40DD-AFC4-6F175D3DCCD1}">
              <a14:hiddenFill xmlns:a14="http://schemas.microsoft.com/office/drawing/2010/main">
                <a:solidFill>
                  <a:srgbClr val="FFFFFF"/>
                </a:solidFill>
              </a14:hiddenFill>
            </a:ext>
          </a:extLst>
        </p:spPr>
      </p:pic>
      <p:pic>
        <p:nvPicPr>
          <p:cNvPr id="1025" name="図 13">
            <a:extLst>
              <a:ext uri="{FF2B5EF4-FFF2-40B4-BE49-F238E27FC236}">
                <a16:creationId xmlns:a16="http://schemas.microsoft.com/office/drawing/2014/main" id="{487DC7C5-91D0-453E-8912-CB671FF87D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9191" y="352818"/>
            <a:ext cx="2614698" cy="54480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0CFE7317-0160-4E9A-A9A2-9F6293CAE2F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5" name="Rectangle 5">
            <a:extLst>
              <a:ext uri="{FF2B5EF4-FFF2-40B4-BE49-F238E27FC236}">
                <a16:creationId xmlns:a16="http://schemas.microsoft.com/office/drawing/2014/main" id="{C8E4A5EE-ABF0-4292-840C-ABDF54EBDA5D}"/>
              </a:ext>
            </a:extLst>
          </p:cNvPr>
          <p:cNvSpPr>
            <a:spLocks noChangeArrowheads="1"/>
          </p:cNvSpPr>
          <p:nvPr/>
        </p:nvSpPr>
        <p:spPr bwMode="auto">
          <a:xfrm>
            <a:off x="0" y="2339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6" name="Rectangle 6">
            <a:extLst>
              <a:ext uri="{FF2B5EF4-FFF2-40B4-BE49-F238E27FC236}">
                <a16:creationId xmlns:a16="http://schemas.microsoft.com/office/drawing/2014/main" id="{888C31DA-091D-4265-AB64-9AD527E99F1B}"/>
              </a:ext>
            </a:extLst>
          </p:cNvPr>
          <p:cNvSpPr>
            <a:spLocks noChangeArrowheads="1"/>
          </p:cNvSpPr>
          <p:nvPr/>
        </p:nvSpPr>
        <p:spPr bwMode="auto">
          <a:xfrm>
            <a:off x="0" y="4222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7" name="Rectangle 7">
            <a:extLst>
              <a:ext uri="{FF2B5EF4-FFF2-40B4-BE49-F238E27FC236}">
                <a16:creationId xmlns:a16="http://schemas.microsoft.com/office/drawing/2014/main" id="{B1589ED9-6CCA-40C8-BA8B-944E1CFDB590}"/>
              </a:ext>
            </a:extLst>
          </p:cNvPr>
          <p:cNvSpPr>
            <a:spLocks noChangeArrowheads="1"/>
          </p:cNvSpPr>
          <p:nvPr/>
        </p:nvSpPr>
        <p:spPr bwMode="auto">
          <a:xfrm>
            <a:off x="-295189" y="5836410"/>
            <a:ext cx="92390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381000" algn="l" defTabSz="914400" rtl="0" eaLnBrk="0" fontAlgn="base" latinLnBrk="0" hangingPunct="0">
              <a:lnSpc>
                <a:spcPct val="100000"/>
              </a:lnSpc>
              <a:spcBef>
                <a:spcPct val="0"/>
              </a:spcBef>
              <a:spcAft>
                <a:spcPct val="0"/>
              </a:spcAft>
              <a:buClrTx/>
              <a:buSzTx/>
              <a:buFontTx/>
              <a:buNone/>
              <a:tabLst/>
            </a:pPr>
            <a:r>
              <a:rPr kumimoji="0" lang="en-US" altLang="ja-JP" sz="24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 mounting arrangement   (b) how to call            (c) how to push</a:t>
            </a:r>
            <a:endParaRPr kumimoji="0" lang="en-US" altLang="ja-JP" sz="48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66032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3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0B4D36-0F0A-4290-9D09-7E689F2CD09F}"/>
              </a:ext>
            </a:extLst>
          </p:cNvPr>
          <p:cNvSpPr>
            <a:spLocks noGrp="1"/>
          </p:cNvSpPr>
          <p:nvPr>
            <p:ph type="title"/>
          </p:nvPr>
        </p:nvSpPr>
        <p:spPr>
          <a:xfrm>
            <a:off x="254000" y="119922"/>
            <a:ext cx="8890000" cy="1705704"/>
          </a:xfrm>
        </p:spPr>
        <p:txBody>
          <a:bodyPr>
            <a:noAutofit/>
          </a:bodyPr>
          <a:lstStyle/>
          <a:p>
            <a:r>
              <a:rPr lang="en-US" altLang="ja-JP" sz="3200" dirty="0">
                <a:latin typeface="Arial" panose="020B0604020202020204" pitchFamily="34" charset="0"/>
                <a:cs typeface="Arial" panose="020B0604020202020204" pitchFamily="34" charset="0"/>
              </a:rPr>
              <a:t>The results of installation time measurement experiments conducted by nurses revealed that this improved device significantly reduces the time required for installation.</a:t>
            </a:r>
            <a:endParaRPr kumimoji="1" lang="ja-JP" altLang="en-US" sz="3200" dirty="0">
              <a:latin typeface="Arial" panose="020B0604020202020204" pitchFamily="34" charset="0"/>
              <a:cs typeface="Arial" panose="020B0604020202020204" pitchFamily="34" charset="0"/>
            </a:endParaRPr>
          </a:p>
        </p:txBody>
      </p:sp>
      <mc:AlternateContent xmlns:mc="http://schemas.openxmlformats.org/markup-compatibility/2006" xmlns:cx1="http://schemas.microsoft.com/office/drawing/2015/9/8/chartex">
        <mc:Choice Requires="cx1">
          <p:graphicFrame>
            <p:nvGraphicFramePr>
              <p:cNvPr id="4" name="コンテンツ プレースホルダー 3">
                <a:extLst>
                  <a:ext uri="{FF2B5EF4-FFF2-40B4-BE49-F238E27FC236}">
                    <a16:creationId xmlns:a16="http://schemas.microsoft.com/office/drawing/2014/main" id="{1AC10DA6-F579-4469-80F2-3C518D092610}"/>
                  </a:ext>
                </a:extLst>
              </p:cNvPr>
              <p:cNvGraphicFramePr>
                <a:graphicFrameLocks noGrp="1"/>
              </p:cNvGraphicFramePr>
              <p:nvPr>
                <p:ph idx="1"/>
                <p:extLst>
                  <p:ext uri="{D42A27DB-BD31-4B8C-83A1-F6EECF244321}">
                    <p14:modId xmlns:p14="http://schemas.microsoft.com/office/powerpoint/2010/main" val="3332744313"/>
                  </p:ext>
                </p:extLst>
              </p:nvPr>
            </p:nvGraphicFramePr>
            <p:xfrm>
              <a:off x="254000" y="1825624"/>
              <a:ext cx="8261350" cy="4912453"/>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4" name="コンテンツ プレースホルダー 3">
                <a:extLst>
                  <a:ext uri="{FF2B5EF4-FFF2-40B4-BE49-F238E27FC236}">
                    <a16:creationId xmlns:a16="http://schemas.microsoft.com/office/drawing/2014/main" id="{1AC10DA6-F579-4469-80F2-3C518D092610}"/>
                  </a:ext>
                </a:extLst>
              </p:cNvPr>
              <p:cNvPicPr>
                <a:picLocks noGrp="1" noRot="1" noChangeAspect="1" noMove="1" noResize="1" noEditPoints="1" noAdjustHandles="1" noChangeArrowheads="1" noChangeShapeType="1"/>
              </p:cNvPicPr>
              <p:nvPr/>
            </p:nvPicPr>
            <p:blipFill>
              <a:blip r:embed="rId6"/>
              <a:stretch>
                <a:fillRect/>
              </a:stretch>
            </p:blipFill>
            <p:spPr>
              <a:xfrm>
                <a:off x="254000" y="1825624"/>
                <a:ext cx="8261350" cy="4912453"/>
              </a:xfrm>
              <a:prstGeom prst="rect">
                <a:avLst/>
              </a:prstGeom>
            </p:spPr>
          </p:pic>
        </mc:Fallback>
      </mc:AlternateContent>
      <p:sp>
        <p:nvSpPr>
          <p:cNvPr id="3" name="右大かっこ 2">
            <a:extLst>
              <a:ext uri="{FF2B5EF4-FFF2-40B4-BE49-F238E27FC236}">
                <a16:creationId xmlns:a16="http://schemas.microsoft.com/office/drawing/2014/main" id="{92BEA9B4-790F-4212-8A66-BAAC7ADFFA6B}"/>
              </a:ext>
            </a:extLst>
          </p:cNvPr>
          <p:cNvSpPr/>
          <p:nvPr/>
        </p:nvSpPr>
        <p:spPr>
          <a:xfrm rot="16200000">
            <a:off x="4879611" y="2772139"/>
            <a:ext cx="134078" cy="1384300"/>
          </a:xfrm>
          <a:prstGeom prst="righ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45EE9E0F-68A2-4375-B25F-3CBA14660126}"/>
              </a:ext>
            </a:extLst>
          </p:cNvPr>
          <p:cNvSpPr txBox="1"/>
          <p:nvPr/>
        </p:nvSpPr>
        <p:spPr>
          <a:xfrm>
            <a:off x="4762500" y="3034769"/>
            <a:ext cx="364202" cy="523220"/>
          </a:xfrm>
          <a:prstGeom prst="rect">
            <a:avLst/>
          </a:prstGeom>
          <a:noFill/>
        </p:spPr>
        <p:txBody>
          <a:bodyPr wrap="none" rtlCol="0">
            <a:spAutoFit/>
          </a:bodyPr>
          <a:lstStyle/>
          <a:p>
            <a:r>
              <a:rPr kumimoji="1" lang="en-US" altLang="ja-JP" sz="2800" dirty="0"/>
              <a:t>*</a:t>
            </a:r>
            <a:endParaRPr kumimoji="1" lang="ja-JP" altLang="en-US" sz="2800" dirty="0"/>
          </a:p>
        </p:txBody>
      </p:sp>
      <p:sp>
        <p:nvSpPr>
          <p:cNvPr id="6" name="テキスト ボックス 5">
            <a:extLst>
              <a:ext uri="{FF2B5EF4-FFF2-40B4-BE49-F238E27FC236}">
                <a16:creationId xmlns:a16="http://schemas.microsoft.com/office/drawing/2014/main" id="{B8655B9D-C8E3-40F7-9822-07F813A67B20}"/>
              </a:ext>
            </a:extLst>
          </p:cNvPr>
          <p:cNvSpPr txBox="1"/>
          <p:nvPr/>
        </p:nvSpPr>
        <p:spPr>
          <a:xfrm>
            <a:off x="6504039" y="5879569"/>
            <a:ext cx="1550424" cy="523220"/>
          </a:xfrm>
          <a:prstGeom prst="rect">
            <a:avLst/>
          </a:prstGeom>
          <a:noFill/>
        </p:spPr>
        <p:txBody>
          <a:bodyPr wrap="none" rtlCol="0">
            <a:spAutoFit/>
          </a:bodyPr>
          <a:lstStyle/>
          <a:p>
            <a:r>
              <a:rPr kumimoji="1" lang="en-US" altLang="ja-JP" sz="2800" dirty="0"/>
              <a:t>*: p&lt;0.05</a:t>
            </a:r>
            <a:endParaRPr kumimoji="1" lang="ja-JP" altLang="en-US" sz="2800" dirty="0"/>
          </a:p>
        </p:txBody>
      </p:sp>
      <p:pic>
        <p:nvPicPr>
          <p:cNvPr id="7" name="レコーディング (27)">
            <a:hlinkClick r:id="" action="ppaction://media"/>
            <a:extLst>
              <a:ext uri="{FF2B5EF4-FFF2-40B4-BE49-F238E27FC236}">
                <a16:creationId xmlns:a16="http://schemas.microsoft.com/office/drawing/2014/main" id="{9F6195FD-C85E-41B5-B5FC-6520576069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15350" y="6248400"/>
            <a:ext cx="609600" cy="609600"/>
          </a:xfrm>
          <a:prstGeom prst="rect">
            <a:avLst/>
          </a:prstGeom>
        </p:spPr>
      </p:pic>
    </p:spTree>
    <p:extLst>
      <p:ext uri="{BB962C8B-B14F-4D97-AF65-F5344CB8AC3E}">
        <p14:creationId xmlns:p14="http://schemas.microsoft.com/office/powerpoint/2010/main" val="231543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3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35E1F99-97E1-4DC0-8017-BEC475402963}"/>
              </a:ext>
            </a:extLst>
          </p:cNvPr>
          <p:cNvSpPr>
            <a:spLocks noGrp="1"/>
          </p:cNvSpPr>
          <p:nvPr>
            <p:ph idx="1"/>
          </p:nvPr>
        </p:nvSpPr>
        <p:spPr>
          <a:xfrm>
            <a:off x="514350" y="2295525"/>
            <a:ext cx="7886700" cy="4351338"/>
          </a:xfrm>
        </p:spPr>
        <p:txBody>
          <a:bodyPr>
            <a:normAutofit/>
          </a:bodyPr>
          <a:lstStyle/>
          <a:p>
            <a:r>
              <a:rPr lang="en-US" altLang="ja-JP" sz="3200" dirty="0">
                <a:latin typeface="+mj-lt"/>
              </a:rPr>
              <a:t>Quantitative evaluation, as opposed to abstract evaluations like 'good' or 'bad,' has revealed that even small improvements by students carry significance. </a:t>
            </a:r>
          </a:p>
          <a:p>
            <a:r>
              <a:rPr lang="en-US" altLang="ja-JP" sz="3200" dirty="0">
                <a:latin typeface="+mj-lt"/>
              </a:rPr>
              <a:t>These evaluations serve as motivation for students in their projects.</a:t>
            </a:r>
            <a:endParaRPr kumimoji="1" lang="ja-JP" altLang="en-US" sz="3200" dirty="0">
              <a:latin typeface="+mj-lt"/>
            </a:endParaRPr>
          </a:p>
        </p:txBody>
      </p:sp>
      <p:sp>
        <p:nvSpPr>
          <p:cNvPr id="4" name="Rectangle 1">
            <a:extLst>
              <a:ext uri="{FF2B5EF4-FFF2-40B4-BE49-F238E27FC236}">
                <a16:creationId xmlns:a16="http://schemas.microsoft.com/office/drawing/2014/main" id="{445A6B56-A9FD-4CAB-B0A2-A001A34900E2}"/>
              </a:ext>
            </a:extLst>
          </p:cNvPr>
          <p:cNvSpPr>
            <a:spLocks noGrp="1" noChangeArrowheads="1"/>
          </p:cNvSpPr>
          <p:nvPr>
            <p:ph type="title"/>
          </p:nvPr>
        </p:nvSpPr>
        <p:spPr bwMode="auto">
          <a:xfrm>
            <a:off x="1129030" y="846846"/>
            <a:ext cx="746229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3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Things necessary for students </a:t>
            </a:r>
            <a:br>
              <a:rPr kumimoji="0" lang="en-US" altLang="ja-JP" sz="3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r>
              <a:rPr kumimoji="0" lang="ja-JP" altLang="ja-JP" sz="3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with little manufacturing experience</a:t>
            </a:r>
            <a:r>
              <a:rPr kumimoji="0" lang="ja-JP" altLang="ja-JP"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endParaRPr kumimoji="0" lang="ja-JP" altLang="ja-JP" sz="6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5" name="図 4">
            <a:extLst>
              <a:ext uri="{FF2B5EF4-FFF2-40B4-BE49-F238E27FC236}">
                <a16:creationId xmlns:a16="http://schemas.microsoft.com/office/drawing/2014/main" id="{D35E0F8A-C159-4A25-829D-E7B9B87970A8}"/>
              </a:ext>
            </a:extLst>
          </p:cNvPr>
          <p:cNvPicPr>
            <a:picLocks noChangeAspect="1"/>
          </p:cNvPicPr>
          <p:nvPr/>
        </p:nvPicPr>
        <p:blipFill rotWithShape="1">
          <a:blip r:embed="rId5"/>
          <a:srcRect r="83575"/>
          <a:stretch/>
        </p:blipFill>
        <p:spPr>
          <a:xfrm>
            <a:off x="8140123" y="245428"/>
            <a:ext cx="985341" cy="914479"/>
          </a:xfrm>
          <a:prstGeom prst="rect">
            <a:avLst/>
          </a:prstGeom>
        </p:spPr>
      </p:pic>
      <p:pic>
        <p:nvPicPr>
          <p:cNvPr id="6" name="図 5">
            <a:extLst>
              <a:ext uri="{FF2B5EF4-FFF2-40B4-BE49-F238E27FC236}">
                <a16:creationId xmlns:a16="http://schemas.microsoft.com/office/drawing/2014/main" id="{FA19ED57-7DFA-4C7E-9634-A6577E634975}"/>
              </a:ext>
            </a:extLst>
          </p:cNvPr>
          <p:cNvPicPr/>
          <p:nvPr/>
        </p:nvPicPr>
        <p:blipFill>
          <a:blip r:embed="rId6" cstate="hqprint">
            <a:extLst>
              <a:ext uri="{28A0092B-C50C-407E-A947-70E740481C1C}">
                <a14:useLocalDpi xmlns:a14="http://schemas.microsoft.com/office/drawing/2010/main" val="0"/>
              </a:ext>
            </a:extLst>
          </a:blip>
          <a:stretch>
            <a:fillRect/>
          </a:stretch>
        </p:blipFill>
        <p:spPr>
          <a:xfrm>
            <a:off x="242570" y="245428"/>
            <a:ext cx="886460" cy="876935"/>
          </a:xfrm>
          <a:prstGeom prst="rect">
            <a:avLst/>
          </a:prstGeom>
        </p:spPr>
      </p:pic>
      <p:pic>
        <p:nvPicPr>
          <p:cNvPr id="2" name="レコーディング (28)">
            <a:hlinkClick r:id="" action="ppaction://media"/>
            <a:extLst>
              <a:ext uri="{FF2B5EF4-FFF2-40B4-BE49-F238E27FC236}">
                <a16:creationId xmlns:a16="http://schemas.microsoft.com/office/drawing/2014/main" id="{0302DDE1-D967-48D2-8140-52FE17F997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15864" y="6248400"/>
            <a:ext cx="609600" cy="609600"/>
          </a:xfrm>
          <a:prstGeom prst="rect">
            <a:avLst/>
          </a:prstGeom>
        </p:spPr>
      </p:pic>
    </p:spTree>
    <p:extLst>
      <p:ext uri="{BB962C8B-B14F-4D97-AF65-F5344CB8AC3E}">
        <p14:creationId xmlns:p14="http://schemas.microsoft.com/office/powerpoint/2010/main" val="216126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C55354-01A1-4BCE-A6B7-C68F2D7B64D5}"/>
              </a:ext>
            </a:extLst>
          </p:cNvPr>
          <p:cNvSpPr>
            <a:spLocks noGrp="1"/>
          </p:cNvSpPr>
          <p:nvPr>
            <p:ph type="title"/>
          </p:nvPr>
        </p:nvSpPr>
        <p:spPr>
          <a:xfrm>
            <a:off x="1694352" y="39885"/>
            <a:ext cx="7886700" cy="1325563"/>
          </a:xfrm>
        </p:spPr>
        <p:txBody>
          <a:bodyPr/>
          <a:lstStyle/>
          <a:p>
            <a:r>
              <a:rPr kumimoji="1" lang="en-US" altLang="ja-JP" dirty="0"/>
              <a:t>Conclusions</a:t>
            </a:r>
            <a:endParaRPr kumimoji="1" lang="ja-JP" altLang="en-US" dirty="0"/>
          </a:p>
        </p:txBody>
      </p:sp>
      <p:pic>
        <p:nvPicPr>
          <p:cNvPr id="4" name="図 3">
            <a:extLst>
              <a:ext uri="{FF2B5EF4-FFF2-40B4-BE49-F238E27FC236}">
                <a16:creationId xmlns:a16="http://schemas.microsoft.com/office/drawing/2014/main" id="{45019D90-2578-409F-8AD0-8AC7503974BA}"/>
              </a:ext>
            </a:extLst>
          </p:cNvPr>
          <p:cNvPicPr/>
          <p:nvPr/>
        </p:nvPicPr>
        <p:blipFill>
          <a:blip r:embed="rId5" cstate="hqprint">
            <a:extLst>
              <a:ext uri="{28A0092B-C50C-407E-A947-70E740481C1C}">
                <a14:useLocalDpi xmlns:a14="http://schemas.microsoft.com/office/drawing/2010/main" val="0"/>
              </a:ext>
            </a:extLst>
          </a:blip>
          <a:stretch>
            <a:fillRect/>
          </a:stretch>
        </p:blipFill>
        <p:spPr>
          <a:xfrm>
            <a:off x="242570" y="245428"/>
            <a:ext cx="886460" cy="876935"/>
          </a:xfrm>
          <a:prstGeom prst="rect">
            <a:avLst/>
          </a:prstGeom>
        </p:spPr>
      </p:pic>
      <p:pic>
        <p:nvPicPr>
          <p:cNvPr id="5" name="図 4">
            <a:extLst>
              <a:ext uri="{FF2B5EF4-FFF2-40B4-BE49-F238E27FC236}">
                <a16:creationId xmlns:a16="http://schemas.microsoft.com/office/drawing/2014/main" id="{E74E9FC3-3AEB-4707-8133-487166A020C3}"/>
              </a:ext>
            </a:extLst>
          </p:cNvPr>
          <p:cNvPicPr>
            <a:picLocks noChangeAspect="1"/>
          </p:cNvPicPr>
          <p:nvPr/>
        </p:nvPicPr>
        <p:blipFill rotWithShape="1">
          <a:blip r:embed="rId6"/>
          <a:srcRect r="83575"/>
          <a:stretch/>
        </p:blipFill>
        <p:spPr>
          <a:xfrm>
            <a:off x="8140123" y="245428"/>
            <a:ext cx="985341" cy="914479"/>
          </a:xfrm>
          <a:prstGeom prst="rect">
            <a:avLst/>
          </a:prstGeom>
        </p:spPr>
      </p:pic>
      <p:sp>
        <p:nvSpPr>
          <p:cNvPr id="6" name="コンテンツ プレースホルダー 2">
            <a:extLst>
              <a:ext uri="{FF2B5EF4-FFF2-40B4-BE49-F238E27FC236}">
                <a16:creationId xmlns:a16="http://schemas.microsoft.com/office/drawing/2014/main" id="{05BED1E0-4656-4CC4-BEDA-EEFBC7008687}"/>
              </a:ext>
            </a:extLst>
          </p:cNvPr>
          <p:cNvSpPr txBox="1">
            <a:spLocks/>
          </p:cNvSpPr>
          <p:nvPr/>
        </p:nvSpPr>
        <p:spPr>
          <a:xfrm>
            <a:off x="242570" y="1327906"/>
            <a:ext cx="8740792" cy="528466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Font typeface="Arial" panose="020B0604020202020204" pitchFamily="34" charset="0"/>
              <a:buNone/>
            </a:pPr>
            <a:r>
              <a:rPr lang="en-US" altLang="ja-JP" dirty="0">
                <a:latin typeface="Arial" panose="020B0604020202020204" pitchFamily="34" charset="0"/>
                <a:cs typeface="Arial" panose="020B0604020202020204" pitchFamily="34" charset="0"/>
              </a:rPr>
              <a:t>(1) It is important to materialize ideas without spending too much time, even if the design specifications are not initially clear. Creating a prototype based on these materialized ideas is crucial for exploring masked needs.</a:t>
            </a:r>
            <a:endParaRPr lang="ja-JP" altLang="ja-JP" dirty="0">
              <a:latin typeface="Arial" panose="020B0604020202020204" pitchFamily="34" charset="0"/>
              <a:cs typeface="Arial" panose="020B0604020202020204" pitchFamily="34" charset="0"/>
            </a:endParaRPr>
          </a:p>
          <a:p>
            <a:pPr marL="0" indent="0" algn="just">
              <a:buFont typeface="Arial" panose="020B0604020202020204" pitchFamily="34" charset="0"/>
              <a:buNone/>
            </a:pPr>
            <a:r>
              <a:rPr lang="en-US" altLang="ja-JP" dirty="0">
                <a:latin typeface="Arial" panose="020B0604020202020204" pitchFamily="34" charset="0"/>
                <a:cs typeface="Arial" panose="020B0604020202020204" pitchFamily="34" charset="0"/>
              </a:rPr>
              <a:t>(2) The focus should be on conducting empirical experiments with the created prototypes rather than solely on the fabrication process (materializing ideas). Evaluating the effectiveness quantitatively through these experiments is essential.</a:t>
            </a:r>
            <a:endParaRPr lang="ja-JP" altLang="ja-JP" dirty="0">
              <a:latin typeface="Arial" panose="020B0604020202020204" pitchFamily="34" charset="0"/>
              <a:cs typeface="Arial" panose="020B0604020202020204" pitchFamily="34" charset="0"/>
            </a:endParaRPr>
          </a:p>
          <a:p>
            <a:pPr marL="0" indent="0" algn="just">
              <a:buFont typeface="Arial" panose="020B0604020202020204" pitchFamily="34" charset="0"/>
              <a:buNone/>
            </a:pPr>
            <a:r>
              <a:rPr lang="en-US" altLang="ja-JP" dirty="0">
                <a:latin typeface="Arial" panose="020B0604020202020204" pitchFamily="34" charset="0"/>
                <a:cs typeface="Arial" panose="020B0604020202020204" pitchFamily="34" charset="0"/>
              </a:rPr>
              <a:t>(3) Close coordination between coordinators from the medical and engineering fields, as well as collaboration with healthcare staff in the clinical setting, is crucial. Setting the final goal, which includes establishing quantitative evaluation criteria, is of utmost importance.</a:t>
            </a:r>
            <a:endParaRPr lang="ja-JP" altLang="ja-JP" dirty="0">
              <a:latin typeface="Arial" panose="020B0604020202020204" pitchFamily="34" charset="0"/>
              <a:cs typeface="Arial" panose="020B0604020202020204" pitchFamily="34" charset="0"/>
            </a:endParaRPr>
          </a:p>
        </p:txBody>
      </p:sp>
      <p:pic>
        <p:nvPicPr>
          <p:cNvPr id="3" name="レコーディング (29)">
            <a:hlinkClick r:id="" action="ppaction://media"/>
            <a:extLst>
              <a:ext uri="{FF2B5EF4-FFF2-40B4-BE49-F238E27FC236}">
                <a16:creationId xmlns:a16="http://schemas.microsoft.com/office/drawing/2014/main" id="{9AFE45F2-4EBC-4C63-9196-C7BE9C12C5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15864" y="6170971"/>
            <a:ext cx="609600" cy="609600"/>
          </a:xfrm>
          <a:prstGeom prst="rect">
            <a:avLst/>
          </a:prstGeom>
        </p:spPr>
      </p:pic>
    </p:spTree>
    <p:extLst>
      <p:ext uri="{BB962C8B-B14F-4D97-AF65-F5344CB8AC3E}">
        <p14:creationId xmlns:p14="http://schemas.microsoft.com/office/powerpoint/2010/main" val="228944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4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91BFA9-9693-4817-8910-9264FB721CBB}"/>
              </a:ext>
            </a:extLst>
          </p:cNvPr>
          <p:cNvSpPr>
            <a:spLocks noGrp="1"/>
          </p:cNvSpPr>
          <p:nvPr>
            <p:ph type="title"/>
          </p:nvPr>
        </p:nvSpPr>
        <p:spPr>
          <a:xfrm>
            <a:off x="763423" y="897436"/>
            <a:ext cx="7886700" cy="1325563"/>
          </a:xfrm>
        </p:spPr>
        <p:txBody>
          <a:bodyPr/>
          <a:lstStyle/>
          <a:p>
            <a:r>
              <a:rPr lang="en-US" altLang="ja-JP" dirty="0">
                <a:latin typeface="Arial" panose="020B0604020202020204" pitchFamily="34" charset="0"/>
                <a:cs typeface="Arial" panose="020B0604020202020204" pitchFamily="34" charset="0"/>
              </a:rPr>
              <a:t>Increasing students with No Experience in Manufacturing</a:t>
            </a:r>
            <a:endParaRPr kumimoji="1" lang="ja-JP" altLang="en-US" dirty="0">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A49DDA22-1FED-4C06-A534-BA8A210ADF08}"/>
              </a:ext>
            </a:extLst>
          </p:cNvPr>
          <p:cNvSpPr>
            <a:spLocks noGrp="1"/>
          </p:cNvSpPr>
          <p:nvPr>
            <p:ph idx="1"/>
          </p:nvPr>
        </p:nvSpPr>
        <p:spPr>
          <a:xfrm>
            <a:off x="228600" y="2481942"/>
            <a:ext cx="8915400" cy="3880757"/>
          </a:xfrm>
        </p:spPr>
        <p:txBody>
          <a:bodyPr>
            <a:normAutofit/>
          </a:bodyPr>
          <a:lstStyle/>
          <a:p>
            <a:r>
              <a:rPr lang="en-US" altLang="ja-JP" sz="3200" dirty="0">
                <a:latin typeface="Arial" panose="020B0604020202020204" pitchFamily="34" charset="0"/>
                <a:cs typeface="Arial" panose="020B0604020202020204" pitchFamily="34" charset="0"/>
              </a:rPr>
              <a:t>Difficulty in Transforming Ideas into Reality.</a:t>
            </a:r>
          </a:p>
          <a:p>
            <a:endParaRPr lang="en-US" altLang="ja-JP" sz="3200" dirty="0">
              <a:latin typeface="Arial" panose="020B0604020202020204" pitchFamily="34" charset="0"/>
              <a:cs typeface="Arial" panose="020B0604020202020204" pitchFamily="34" charset="0"/>
            </a:endParaRPr>
          </a:p>
          <a:p>
            <a:r>
              <a:rPr lang="en-US" altLang="ja-JP" sz="3200" dirty="0">
                <a:latin typeface="Arial" panose="020B0604020202020204" pitchFamily="34" charset="0"/>
                <a:cs typeface="Arial" panose="020B0604020202020204" pitchFamily="34" charset="0"/>
              </a:rPr>
              <a:t>Defining Manufacturing as Goal-Oriented Problem Solving.</a:t>
            </a:r>
          </a:p>
          <a:p>
            <a:r>
              <a:rPr lang="en-US" altLang="ja-JP" sz="3200" dirty="0">
                <a:latin typeface="Arial" panose="020B0604020202020204" pitchFamily="34" charset="0"/>
                <a:cs typeface="Arial" panose="020B0604020202020204" pitchFamily="34" charset="0"/>
              </a:rPr>
              <a:t>Namely, Distinguishing Manufacturing from Craftsmanship</a:t>
            </a:r>
            <a:endParaRPr kumimoji="1" lang="ja-JP" altLang="en-US" sz="3200" dirty="0">
              <a:latin typeface="Arial" panose="020B0604020202020204" pitchFamily="34" charset="0"/>
              <a:cs typeface="Arial" panose="020B0604020202020204" pitchFamily="34" charset="0"/>
            </a:endParaRPr>
          </a:p>
        </p:txBody>
      </p:sp>
      <p:pic>
        <p:nvPicPr>
          <p:cNvPr id="4" name="図 3">
            <a:extLst>
              <a:ext uri="{FF2B5EF4-FFF2-40B4-BE49-F238E27FC236}">
                <a16:creationId xmlns:a16="http://schemas.microsoft.com/office/drawing/2014/main" id="{0AC1640B-E187-4133-90FB-88371BF8137A}"/>
              </a:ext>
            </a:extLst>
          </p:cNvPr>
          <p:cNvPicPr/>
          <p:nvPr/>
        </p:nvPicPr>
        <p:blipFill>
          <a:blip r:embed="rId5" cstate="hqprint">
            <a:extLst>
              <a:ext uri="{28A0092B-C50C-407E-A947-70E740481C1C}">
                <a14:useLocalDpi xmlns:a14="http://schemas.microsoft.com/office/drawing/2010/main" val="0"/>
              </a:ext>
            </a:extLst>
          </a:blip>
          <a:stretch>
            <a:fillRect/>
          </a:stretch>
        </p:blipFill>
        <p:spPr>
          <a:xfrm>
            <a:off x="72543" y="20479"/>
            <a:ext cx="690880" cy="668972"/>
          </a:xfrm>
          <a:prstGeom prst="rect">
            <a:avLst/>
          </a:prstGeom>
        </p:spPr>
      </p:pic>
      <p:pic>
        <p:nvPicPr>
          <p:cNvPr id="5" name="図 4">
            <a:extLst>
              <a:ext uri="{FF2B5EF4-FFF2-40B4-BE49-F238E27FC236}">
                <a16:creationId xmlns:a16="http://schemas.microsoft.com/office/drawing/2014/main" id="{3934980A-383A-4C15-A393-AE7FAE4BF8C2}"/>
              </a:ext>
            </a:extLst>
          </p:cNvPr>
          <p:cNvPicPr>
            <a:picLocks noChangeAspect="1"/>
          </p:cNvPicPr>
          <p:nvPr/>
        </p:nvPicPr>
        <p:blipFill rotWithShape="1">
          <a:blip r:embed="rId6"/>
          <a:srcRect r="83575"/>
          <a:stretch/>
        </p:blipFill>
        <p:spPr>
          <a:xfrm>
            <a:off x="8537543" y="71437"/>
            <a:ext cx="720810" cy="668972"/>
          </a:xfrm>
          <a:prstGeom prst="rect">
            <a:avLst/>
          </a:prstGeom>
        </p:spPr>
      </p:pic>
      <p:pic>
        <p:nvPicPr>
          <p:cNvPr id="6" name="レコーディング (3)">
            <a:hlinkClick r:id="" action="ppaction://media"/>
            <a:extLst>
              <a:ext uri="{FF2B5EF4-FFF2-40B4-BE49-F238E27FC236}">
                <a16:creationId xmlns:a16="http://schemas.microsoft.com/office/drawing/2014/main" id="{0DF474D9-B61C-4588-A121-295D788E60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rot="21404640">
            <a:off x="8345323" y="6176963"/>
            <a:ext cx="609600" cy="609600"/>
          </a:xfrm>
          <a:prstGeom prst="rect">
            <a:avLst/>
          </a:prstGeom>
        </p:spPr>
      </p:pic>
    </p:spTree>
    <p:extLst>
      <p:ext uri="{BB962C8B-B14F-4D97-AF65-F5344CB8AC3E}">
        <p14:creationId xmlns:p14="http://schemas.microsoft.com/office/powerpoint/2010/main" val="157761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remove"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30BFBD-FDA3-4620-87C3-D1211EBC9448}"/>
              </a:ext>
            </a:extLst>
          </p:cNvPr>
          <p:cNvSpPr>
            <a:spLocks noGrp="1"/>
          </p:cNvSpPr>
          <p:nvPr>
            <p:ph type="title"/>
          </p:nvPr>
        </p:nvSpPr>
        <p:spPr>
          <a:xfrm>
            <a:off x="628650" y="365126"/>
            <a:ext cx="7886700" cy="1328763"/>
          </a:xfrm>
        </p:spPr>
        <p:txBody>
          <a:bodyPr/>
          <a:lstStyle/>
          <a:p>
            <a:r>
              <a:rPr lang="en-US" altLang="ja-JP" dirty="0">
                <a:latin typeface="Arial" panose="020B0604020202020204" pitchFamily="34" charset="0"/>
                <a:cs typeface="Arial" panose="020B0604020202020204" pitchFamily="34" charset="0"/>
              </a:rPr>
              <a:t>Issues in Medical-Engineering Collaboration</a:t>
            </a:r>
            <a:endParaRPr kumimoji="1" lang="ja-JP" altLang="en-US" dirty="0">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C3A62E72-8F77-41A4-86A8-051F4A44EFAF}"/>
              </a:ext>
            </a:extLst>
          </p:cNvPr>
          <p:cNvSpPr>
            <a:spLocks noGrp="1"/>
          </p:cNvSpPr>
          <p:nvPr>
            <p:ph idx="1"/>
          </p:nvPr>
        </p:nvSpPr>
        <p:spPr>
          <a:xfrm>
            <a:off x="0" y="1825624"/>
            <a:ext cx="8972550" cy="5032375"/>
          </a:xfrm>
        </p:spPr>
        <p:txBody>
          <a:bodyPr>
            <a:normAutofit fontScale="92500"/>
          </a:bodyPr>
          <a:lstStyle/>
          <a:p>
            <a:r>
              <a:rPr lang="en-US" altLang="ja-JP" dirty="0">
                <a:latin typeface="Arial" panose="020B0604020202020204" pitchFamily="34" charset="0"/>
                <a:cs typeface="Arial" panose="020B0604020202020204" pitchFamily="34" charset="0"/>
              </a:rPr>
              <a:t>Three user perspectives existing</a:t>
            </a:r>
          </a:p>
          <a:p>
            <a:pPr marL="0" indent="0">
              <a:buNone/>
            </a:pPr>
            <a:r>
              <a:rPr lang="ja-JP" altLang="en-US" dirty="0">
                <a:latin typeface="Arial" panose="020B0604020202020204" pitchFamily="34" charset="0"/>
                <a:cs typeface="Arial" panose="020B0604020202020204" pitchFamily="34" charset="0"/>
              </a:rPr>
              <a:t>　</a:t>
            </a:r>
            <a:r>
              <a:rPr lang="en-US" altLang="ja-JP" dirty="0">
                <a:latin typeface="Arial" panose="020B0604020202020204" pitchFamily="34" charset="0"/>
                <a:cs typeface="Arial" panose="020B0604020202020204" pitchFamily="34" charset="0"/>
              </a:rPr>
              <a:t>【Care Recipients】</a:t>
            </a:r>
            <a:r>
              <a:rPr kumimoji="1" lang="ja-JP" altLang="en-US" dirty="0">
                <a:latin typeface="Arial" panose="020B0604020202020204" pitchFamily="34" charset="0"/>
                <a:cs typeface="Arial" panose="020B0604020202020204" pitchFamily="34" charset="0"/>
              </a:rPr>
              <a:t>・</a:t>
            </a:r>
            <a:r>
              <a:rPr kumimoji="1" lang="en-US" altLang="ja-JP"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Caregivers】</a:t>
            </a:r>
            <a:r>
              <a:rPr kumimoji="1" lang="ja-JP" altLang="en-US" dirty="0">
                <a:latin typeface="Arial" panose="020B0604020202020204" pitchFamily="34" charset="0"/>
                <a:cs typeface="Arial" panose="020B0604020202020204" pitchFamily="34" charset="0"/>
              </a:rPr>
              <a:t>・</a:t>
            </a:r>
            <a:r>
              <a:rPr kumimoji="1" lang="en-US" altLang="ja-JP"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Purchasers】</a:t>
            </a:r>
          </a:p>
          <a:p>
            <a:r>
              <a:rPr lang="en-US" altLang="ja-JP" dirty="0">
                <a:latin typeface="Arial" panose="020B0604020202020204" pitchFamily="34" charset="0"/>
                <a:cs typeface="Arial" panose="020B0604020202020204" pitchFamily="34" charset="0"/>
              </a:rPr>
              <a:t>Divergent Needs</a:t>
            </a:r>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antinomy</a:t>
            </a:r>
            <a:r>
              <a:rPr lang="ja-JP" altLang="en-US" dirty="0">
                <a:latin typeface="Arial" panose="020B0604020202020204" pitchFamily="34" charset="0"/>
                <a:cs typeface="Arial" panose="020B0604020202020204" pitchFamily="34" charset="0"/>
              </a:rPr>
              <a:t>）</a:t>
            </a:r>
            <a:endParaRPr kumimoji="1" lang="en-US" altLang="ja-JP" dirty="0">
              <a:latin typeface="Arial" panose="020B0604020202020204" pitchFamily="34" charset="0"/>
              <a:cs typeface="Arial" panose="020B0604020202020204" pitchFamily="34" charset="0"/>
            </a:endParaRPr>
          </a:p>
          <a:p>
            <a:r>
              <a:rPr lang="en-US" altLang="ja-JP" dirty="0">
                <a:latin typeface="Arial" panose="020B0604020202020204" pitchFamily="34" charset="0"/>
                <a:cs typeface="Arial" panose="020B0604020202020204" pitchFamily="34" charset="0"/>
              </a:rPr>
              <a:t>【Care recipients】 prioritize comfort and functionality, which may require more complex and expensive solutions.</a:t>
            </a:r>
          </a:p>
          <a:p>
            <a:r>
              <a:rPr lang="en-US" altLang="ja-JP" dirty="0">
                <a:latin typeface="Arial" panose="020B0604020202020204" pitchFamily="34" charset="0"/>
                <a:cs typeface="Arial" panose="020B0604020202020204" pitchFamily="34" charset="0"/>
              </a:rPr>
              <a:t>【Caregivers】 aim for user-friendly designs and error prevention, which can be at odds with complex features.</a:t>
            </a:r>
          </a:p>
          <a:p>
            <a:r>
              <a:rPr lang="en-US" altLang="ja-JP" dirty="0">
                <a:latin typeface="Arial" panose="020B0604020202020204" pitchFamily="34" charset="0"/>
                <a:cs typeface="Arial" panose="020B0604020202020204" pitchFamily="34" charset="0"/>
              </a:rPr>
              <a:t>【Purchasers】 focus on cost-effectiveness and space-saving, which may lead to compromises on comfort and functionality.</a:t>
            </a:r>
          </a:p>
          <a:p>
            <a:r>
              <a:rPr lang="en-US" altLang="ja-JP" dirty="0">
                <a:latin typeface="Arial" panose="020B0604020202020204" pitchFamily="34" charset="0"/>
                <a:cs typeface="Arial" panose="020B0604020202020204" pitchFamily="34" charset="0"/>
              </a:rPr>
              <a:t>These are contradictory items</a:t>
            </a:r>
          </a:p>
        </p:txBody>
      </p:sp>
      <p:pic>
        <p:nvPicPr>
          <p:cNvPr id="4" name="図 3">
            <a:extLst>
              <a:ext uri="{FF2B5EF4-FFF2-40B4-BE49-F238E27FC236}">
                <a16:creationId xmlns:a16="http://schemas.microsoft.com/office/drawing/2014/main" id="{20323008-498C-4490-A44E-9931B0CD4A44}"/>
              </a:ext>
            </a:extLst>
          </p:cNvPr>
          <p:cNvPicPr/>
          <p:nvPr/>
        </p:nvPicPr>
        <p:blipFill>
          <a:blip r:embed="rId5" cstate="hqprint">
            <a:extLst>
              <a:ext uri="{28A0092B-C50C-407E-A947-70E740481C1C}">
                <a14:useLocalDpi xmlns:a14="http://schemas.microsoft.com/office/drawing/2010/main" val="0"/>
              </a:ext>
            </a:extLst>
          </a:blip>
          <a:stretch>
            <a:fillRect/>
          </a:stretch>
        </p:blipFill>
        <p:spPr>
          <a:xfrm>
            <a:off x="56636" y="-31908"/>
            <a:ext cx="538480" cy="554672"/>
          </a:xfrm>
          <a:prstGeom prst="rect">
            <a:avLst/>
          </a:prstGeom>
        </p:spPr>
      </p:pic>
      <p:pic>
        <p:nvPicPr>
          <p:cNvPr id="5" name="図 4">
            <a:extLst>
              <a:ext uri="{FF2B5EF4-FFF2-40B4-BE49-F238E27FC236}">
                <a16:creationId xmlns:a16="http://schemas.microsoft.com/office/drawing/2014/main" id="{3B9A8352-3375-426D-83DE-FA6C2142116D}"/>
              </a:ext>
            </a:extLst>
          </p:cNvPr>
          <p:cNvPicPr>
            <a:picLocks noChangeAspect="1"/>
          </p:cNvPicPr>
          <p:nvPr/>
        </p:nvPicPr>
        <p:blipFill rotWithShape="1">
          <a:blip r:embed="rId6"/>
          <a:srcRect r="83575"/>
          <a:stretch/>
        </p:blipFill>
        <p:spPr>
          <a:xfrm>
            <a:off x="8586984" y="0"/>
            <a:ext cx="597653" cy="554672"/>
          </a:xfrm>
          <a:prstGeom prst="rect">
            <a:avLst/>
          </a:prstGeom>
        </p:spPr>
      </p:pic>
      <p:pic>
        <p:nvPicPr>
          <p:cNvPr id="7" name="レコーディング (4)">
            <a:hlinkClick r:id="" action="ppaction://media"/>
            <a:extLst>
              <a:ext uri="{FF2B5EF4-FFF2-40B4-BE49-F238E27FC236}">
                <a16:creationId xmlns:a16="http://schemas.microsoft.com/office/drawing/2014/main" id="{FFEBC411-00DB-4975-843F-DE666F1271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83275" y="6569075"/>
            <a:ext cx="487363" cy="487363"/>
          </a:xfrm>
          <a:prstGeom prst="rect">
            <a:avLst/>
          </a:prstGeom>
        </p:spPr>
      </p:pic>
    </p:spTree>
    <p:extLst>
      <p:ext uri="{BB962C8B-B14F-4D97-AF65-F5344CB8AC3E}">
        <p14:creationId xmlns:p14="http://schemas.microsoft.com/office/powerpoint/2010/main" val="150835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5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72934A-5B01-443E-AB08-B9C16A5C7800}"/>
              </a:ext>
            </a:extLst>
          </p:cNvPr>
          <p:cNvSpPr>
            <a:spLocks noGrp="1"/>
          </p:cNvSpPr>
          <p:nvPr>
            <p:ph type="title"/>
          </p:nvPr>
        </p:nvSpPr>
        <p:spPr>
          <a:xfrm>
            <a:off x="800100" y="296386"/>
            <a:ext cx="7886700" cy="1325563"/>
          </a:xfrm>
        </p:spPr>
        <p:txBody>
          <a:bodyPr>
            <a:noAutofit/>
          </a:bodyPr>
          <a:lstStyle/>
          <a:p>
            <a:r>
              <a:rPr lang="en-US" altLang="ja-JP" sz="4000" dirty="0">
                <a:latin typeface="Arial" panose="020B0604020202020204" pitchFamily="34" charset="0"/>
                <a:cs typeface="Arial" panose="020B0604020202020204" pitchFamily="34" charset="0"/>
              </a:rPr>
              <a:t>Key Considerations in Medical-Engineering Collaboration and Manufacturing</a:t>
            </a:r>
            <a:endParaRPr kumimoji="1" lang="ja-JP" altLang="en-US" sz="4000" dirty="0">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7E02E0E7-C7A2-4449-AC87-34B2FC51967B}"/>
              </a:ext>
            </a:extLst>
          </p:cNvPr>
          <p:cNvSpPr>
            <a:spLocks noGrp="1"/>
          </p:cNvSpPr>
          <p:nvPr>
            <p:ph idx="1"/>
          </p:nvPr>
        </p:nvSpPr>
        <p:spPr>
          <a:xfrm>
            <a:off x="171450" y="2087879"/>
            <a:ext cx="8972550" cy="4681855"/>
          </a:xfrm>
        </p:spPr>
        <p:txBody>
          <a:bodyPr>
            <a:normAutofit lnSpcReduction="10000"/>
          </a:bodyPr>
          <a:lstStyle/>
          <a:p>
            <a:r>
              <a:rPr lang="en-US" altLang="ja-JP" sz="3200" dirty="0">
                <a:latin typeface="Arial" panose="020B0604020202020204" pitchFamily="34" charset="0"/>
                <a:cs typeface="Arial" panose="020B0604020202020204" pitchFamily="34" charset="0"/>
              </a:rPr>
              <a:t>Seeking Compromise through Discussion</a:t>
            </a:r>
          </a:p>
          <a:p>
            <a:r>
              <a:rPr lang="en-US" altLang="ja-JP" sz="3200" dirty="0">
                <a:latin typeface="Arial" panose="020B0604020202020204" pitchFamily="34" charset="0"/>
                <a:cs typeface="Arial" panose="020B0604020202020204" pitchFamily="34" charset="0"/>
              </a:rPr>
              <a:t>Meeting or exceeding the minimum requirements for each stakeholder's needs is imperative. If any one of these requirements falls short, the product may not find acceptance or use.</a:t>
            </a:r>
          </a:p>
          <a:p>
            <a:r>
              <a:rPr lang="en-US" altLang="ja-JP" sz="3200" dirty="0">
                <a:latin typeface="Arial" panose="020B0604020202020204" pitchFamily="34" charset="0"/>
                <a:cs typeface="Arial" panose="020B0604020202020204" pitchFamily="34" charset="0"/>
              </a:rPr>
              <a:t>To sustain a "try and error" approach, it is crucial to have continuous feedback from the field and clear explanations of technical challenges from the manufacturing side. </a:t>
            </a:r>
          </a:p>
        </p:txBody>
      </p:sp>
      <p:pic>
        <p:nvPicPr>
          <p:cNvPr id="4" name="図 3">
            <a:extLst>
              <a:ext uri="{FF2B5EF4-FFF2-40B4-BE49-F238E27FC236}">
                <a16:creationId xmlns:a16="http://schemas.microsoft.com/office/drawing/2014/main" id="{C6975687-59A4-45E3-8C89-9073068182AE}"/>
              </a:ext>
            </a:extLst>
          </p:cNvPr>
          <p:cNvPicPr/>
          <p:nvPr/>
        </p:nvPicPr>
        <p:blipFill>
          <a:blip r:embed="rId5" cstate="hqprint">
            <a:extLst>
              <a:ext uri="{28A0092B-C50C-407E-A947-70E740481C1C}">
                <a14:useLocalDpi xmlns:a14="http://schemas.microsoft.com/office/drawing/2010/main" val="0"/>
              </a:ext>
            </a:extLst>
          </a:blip>
          <a:stretch>
            <a:fillRect/>
          </a:stretch>
        </p:blipFill>
        <p:spPr>
          <a:xfrm>
            <a:off x="18536" y="88266"/>
            <a:ext cx="633730" cy="592772"/>
          </a:xfrm>
          <a:prstGeom prst="rect">
            <a:avLst/>
          </a:prstGeom>
        </p:spPr>
      </p:pic>
      <p:pic>
        <p:nvPicPr>
          <p:cNvPr id="5" name="図 4">
            <a:extLst>
              <a:ext uri="{FF2B5EF4-FFF2-40B4-BE49-F238E27FC236}">
                <a16:creationId xmlns:a16="http://schemas.microsoft.com/office/drawing/2014/main" id="{F7A3FC9F-0E62-4ABF-87D5-5E0A81162079}"/>
              </a:ext>
            </a:extLst>
          </p:cNvPr>
          <p:cNvPicPr>
            <a:picLocks noChangeAspect="1"/>
          </p:cNvPicPr>
          <p:nvPr/>
        </p:nvPicPr>
        <p:blipFill rotWithShape="1">
          <a:blip r:embed="rId6"/>
          <a:srcRect r="83575"/>
          <a:stretch/>
        </p:blipFill>
        <p:spPr>
          <a:xfrm>
            <a:off x="8515350" y="0"/>
            <a:ext cx="638706" cy="592773"/>
          </a:xfrm>
          <a:prstGeom prst="rect">
            <a:avLst/>
          </a:prstGeom>
        </p:spPr>
      </p:pic>
      <p:pic>
        <p:nvPicPr>
          <p:cNvPr id="6" name="レコーディング (5)">
            <a:hlinkClick r:id="" action="ppaction://media"/>
            <a:extLst>
              <a:ext uri="{FF2B5EF4-FFF2-40B4-BE49-F238E27FC236}">
                <a16:creationId xmlns:a16="http://schemas.microsoft.com/office/drawing/2014/main" id="{5C391264-C633-416B-A7B2-F3733CF1F0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15350" y="6248400"/>
            <a:ext cx="609600" cy="609600"/>
          </a:xfrm>
          <a:prstGeom prst="rect">
            <a:avLst/>
          </a:prstGeom>
        </p:spPr>
      </p:pic>
    </p:spTree>
    <p:extLst>
      <p:ext uri="{BB962C8B-B14F-4D97-AF65-F5344CB8AC3E}">
        <p14:creationId xmlns:p14="http://schemas.microsoft.com/office/powerpoint/2010/main" val="102377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08DC8B-1722-43A0-9D94-2BDF18DAD266}"/>
              </a:ext>
            </a:extLst>
          </p:cNvPr>
          <p:cNvSpPr>
            <a:spLocks noGrp="1"/>
          </p:cNvSpPr>
          <p:nvPr>
            <p:ph type="title"/>
          </p:nvPr>
        </p:nvSpPr>
        <p:spPr>
          <a:xfrm>
            <a:off x="1257300" y="83980"/>
            <a:ext cx="7886700" cy="1325563"/>
          </a:xfrm>
        </p:spPr>
        <p:txBody>
          <a:bodyPr>
            <a:normAutofit/>
          </a:bodyPr>
          <a:lstStyle/>
          <a:p>
            <a:r>
              <a:rPr lang="en-US" altLang="ja-JP" dirty="0">
                <a:latin typeface="Arial" panose="020B0604020202020204" pitchFamily="34" charset="0"/>
                <a:cs typeface="Arial" panose="020B0604020202020204" pitchFamily="34" charset="0"/>
              </a:rPr>
              <a:t>Assistive Technology(AT) Special Curriculum</a:t>
            </a:r>
            <a:endParaRPr kumimoji="1" lang="ja-JP" altLang="en-US" dirty="0">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FBCCB9EB-AE51-475F-B77C-74DAFB7357FE}"/>
              </a:ext>
            </a:extLst>
          </p:cNvPr>
          <p:cNvSpPr>
            <a:spLocks noGrp="1"/>
          </p:cNvSpPr>
          <p:nvPr>
            <p:ph idx="1"/>
          </p:nvPr>
        </p:nvSpPr>
        <p:spPr>
          <a:xfrm>
            <a:off x="62409" y="1491933"/>
            <a:ext cx="8910141" cy="5282088"/>
          </a:xfrm>
        </p:spPr>
        <p:txBody>
          <a:bodyPr>
            <a:normAutofit fontScale="92500"/>
          </a:bodyPr>
          <a:lstStyle/>
          <a:p>
            <a:r>
              <a:rPr kumimoji="1" lang="en-US" altLang="ja-JP" dirty="0">
                <a:latin typeface="Arial" panose="020B0604020202020204" pitchFamily="34" charset="0"/>
                <a:cs typeface="Arial" panose="020B0604020202020204" pitchFamily="34" charset="0"/>
              </a:rPr>
              <a:t>STEP1</a:t>
            </a:r>
            <a:r>
              <a:rPr kumimoji="1"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Gain knowledge about the characteristics of care recipients and individuals in need of assistance. </a:t>
            </a:r>
          </a:p>
          <a:p>
            <a:r>
              <a:rPr lang="en-US" altLang="ja-JP" dirty="0">
                <a:latin typeface="Arial" panose="020B0604020202020204" pitchFamily="34" charset="0"/>
                <a:cs typeface="Arial" panose="020B0604020202020204" pitchFamily="34" charset="0"/>
              </a:rPr>
              <a:t>STEP2</a:t>
            </a:r>
            <a:r>
              <a:rPr kumimoji="1"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Understand the needs of the medical site, propose multiple solutions, and refine them based on feedback from the field.</a:t>
            </a:r>
          </a:p>
          <a:p>
            <a:r>
              <a:rPr lang="en-US" altLang="ja-JP" dirty="0">
                <a:latin typeface="Arial" panose="020B0604020202020204" pitchFamily="34" charset="0"/>
                <a:cs typeface="Arial" panose="020B0604020202020204" pitchFamily="34" charset="0"/>
              </a:rPr>
              <a:t>STEP3</a:t>
            </a:r>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Materialize the refined ideas into tangible forms or prototypes.</a:t>
            </a:r>
            <a:r>
              <a:rPr lang="ja-JP" altLang="en-US" dirty="0">
                <a:latin typeface="Arial" panose="020B0604020202020204" pitchFamily="34" charset="0"/>
                <a:cs typeface="Arial" panose="020B0604020202020204" pitchFamily="34" charset="0"/>
              </a:rPr>
              <a:t> </a:t>
            </a:r>
            <a:r>
              <a:rPr lang="en-US" altLang="ja-JP" dirty="0">
                <a:latin typeface="Arial" panose="020B0604020202020204" pitchFamily="34" charset="0"/>
                <a:cs typeface="Arial" panose="020B0604020202020204" pitchFamily="34" charset="0"/>
              </a:rPr>
              <a:t>Create prototypes or products in a state where they are ready for practical testing and use.</a:t>
            </a:r>
          </a:p>
          <a:p>
            <a:r>
              <a:rPr kumimoji="1" lang="en-US" altLang="ja-JP" dirty="0">
                <a:latin typeface="Arial" panose="020B0604020202020204" pitchFamily="34" charset="0"/>
                <a:cs typeface="Arial" panose="020B0604020202020204" pitchFamily="34" charset="0"/>
              </a:rPr>
              <a:t>STEP</a:t>
            </a:r>
            <a:r>
              <a:rPr lang="en-US" altLang="ja-JP" dirty="0">
                <a:latin typeface="Arial" panose="020B0604020202020204" pitchFamily="34" charset="0"/>
                <a:cs typeface="Arial" panose="020B0604020202020204" pitchFamily="34" charset="0"/>
              </a:rPr>
              <a:t>4</a:t>
            </a:r>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Collect feedback and make further improvements through field trials.</a:t>
            </a:r>
          </a:p>
          <a:p>
            <a:r>
              <a:rPr kumimoji="1" lang="en-US" altLang="ja-JP" dirty="0">
                <a:latin typeface="Arial" panose="020B0604020202020204" pitchFamily="34" charset="0"/>
                <a:cs typeface="Arial" panose="020B0604020202020204" pitchFamily="34" charset="0"/>
              </a:rPr>
              <a:t>STEP5</a:t>
            </a:r>
            <a:r>
              <a:rPr kumimoji="1"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Acquire knowledge related to evaluation methods, such as sample sizes and significance testing, to assess the effectiveness of the developed solutions.</a:t>
            </a:r>
            <a:endParaRPr kumimoji="1" lang="ja-JP" altLang="en-US" dirty="0">
              <a:latin typeface="Arial" panose="020B0604020202020204" pitchFamily="34" charset="0"/>
              <a:cs typeface="Arial" panose="020B0604020202020204" pitchFamily="34" charset="0"/>
            </a:endParaRPr>
          </a:p>
        </p:txBody>
      </p:sp>
      <p:pic>
        <p:nvPicPr>
          <p:cNvPr id="4" name="図 3">
            <a:extLst>
              <a:ext uri="{FF2B5EF4-FFF2-40B4-BE49-F238E27FC236}">
                <a16:creationId xmlns:a16="http://schemas.microsoft.com/office/drawing/2014/main" id="{ABE3F59F-DCB8-44C8-AA8F-8FBB3EBA6CA6}"/>
              </a:ext>
            </a:extLst>
          </p:cNvPr>
          <p:cNvPicPr/>
          <p:nvPr/>
        </p:nvPicPr>
        <p:blipFill>
          <a:blip r:embed="rId5" cstate="hqprint">
            <a:extLst>
              <a:ext uri="{28A0092B-C50C-407E-A947-70E740481C1C}">
                <a14:useLocalDpi xmlns:a14="http://schemas.microsoft.com/office/drawing/2010/main" val="0"/>
              </a:ext>
            </a:extLst>
          </a:blip>
          <a:stretch>
            <a:fillRect/>
          </a:stretch>
        </p:blipFill>
        <p:spPr>
          <a:xfrm>
            <a:off x="62409" y="1590"/>
            <a:ext cx="805180" cy="745172"/>
          </a:xfrm>
          <a:prstGeom prst="rect">
            <a:avLst/>
          </a:prstGeom>
        </p:spPr>
      </p:pic>
      <p:pic>
        <p:nvPicPr>
          <p:cNvPr id="5" name="図 4">
            <a:extLst>
              <a:ext uri="{FF2B5EF4-FFF2-40B4-BE49-F238E27FC236}">
                <a16:creationId xmlns:a16="http://schemas.microsoft.com/office/drawing/2014/main" id="{F4C3B4F0-6F42-4587-9A50-43A58834DB82}"/>
              </a:ext>
            </a:extLst>
          </p:cNvPr>
          <p:cNvPicPr>
            <a:picLocks noChangeAspect="1"/>
          </p:cNvPicPr>
          <p:nvPr/>
        </p:nvPicPr>
        <p:blipFill rotWithShape="1">
          <a:blip r:embed="rId6"/>
          <a:srcRect r="83575"/>
          <a:stretch/>
        </p:blipFill>
        <p:spPr>
          <a:xfrm>
            <a:off x="8339334" y="1590"/>
            <a:ext cx="805180" cy="747274"/>
          </a:xfrm>
          <a:prstGeom prst="rect">
            <a:avLst/>
          </a:prstGeom>
        </p:spPr>
      </p:pic>
      <p:pic>
        <p:nvPicPr>
          <p:cNvPr id="7" name="レコーディング (6)">
            <a:hlinkClick r:id="" action="ppaction://media"/>
            <a:extLst>
              <a:ext uri="{FF2B5EF4-FFF2-40B4-BE49-F238E27FC236}">
                <a16:creationId xmlns:a16="http://schemas.microsoft.com/office/drawing/2014/main" id="{BB0E9A89-247F-46F1-AED4-7136DEA72A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94228" y="6286657"/>
            <a:ext cx="487363" cy="487363"/>
          </a:xfrm>
          <a:prstGeom prst="rect">
            <a:avLst/>
          </a:prstGeom>
        </p:spPr>
      </p:pic>
    </p:spTree>
    <p:extLst>
      <p:ext uri="{BB962C8B-B14F-4D97-AF65-F5344CB8AC3E}">
        <p14:creationId xmlns:p14="http://schemas.microsoft.com/office/powerpoint/2010/main" val="223415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4878"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556AA7-7F3F-41CE-AD27-AF0EA778EB94}"/>
              </a:ext>
            </a:extLst>
          </p:cNvPr>
          <p:cNvSpPr>
            <a:spLocks noGrp="1"/>
          </p:cNvSpPr>
          <p:nvPr>
            <p:ph type="title"/>
          </p:nvPr>
        </p:nvSpPr>
        <p:spPr>
          <a:xfrm>
            <a:off x="1447800" y="459581"/>
            <a:ext cx="7242144" cy="1325563"/>
          </a:xfrm>
        </p:spPr>
        <p:txBody>
          <a:bodyPr/>
          <a:lstStyle/>
          <a:p>
            <a:r>
              <a:rPr kumimoji="1" lang="en-US" altLang="ja-JP" dirty="0">
                <a:latin typeface="Arial" panose="020B0604020202020204" pitchFamily="34" charset="0"/>
                <a:cs typeface="Arial" panose="020B0604020202020204" pitchFamily="34" charset="0"/>
              </a:rPr>
              <a:t>AT</a:t>
            </a:r>
            <a:r>
              <a:rPr kumimoji="1" lang="ja-JP" altLang="en-US" dirty="0">
                <a:latin typeface="Arial" panose="020B0604020202020204" pitchFamily="34" charset="0"/>
                <a:cs typeface="Arial" panose="020B0604020202020204" pitchFamily="34" charset="0"/>
              </a:rPr>
              <a:t> </a:t>
            </a:r>
            <a:r>
              <a:rPr lang="en-US" altLang="ja-JP" dirty="0">
                <a:latin typeface="Arial" panose="020B0604020202020204" pitchFamily="34" charset="0"/>
                <a:cs typeface="Arial" panose="020B0604020202020204" pitchFamily="34" charset="0"/>
              </a:rPr>
              <a:t>Special Curriculum </a:t>
            </a:r>
            <a:endParaRPr kumimoji="1" lang="ja-JP" altLang="en-US" dirty="0">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3090579F-D69B-4CEC-A271-0ED90379219D}"/>
              </a:ext>
            </a:extLst>
          </p:cNvPr>
          <p:cNvSpPr>
            <a:spLocks noGrp="1"/>
          </p:cNvSpPr>
          <p:nvPr>
            <p:ph idx="1"/>
          </p:nvPr>
        </p:nvSpPr>
        <p:spPr>
          <a:xfrm>
            <a:off x="242570" y="1810388"/>
            <a:ext cx="8901430" cy="5047612"/>
          </a:xfrm>
        </p:spPr>
        <p:txBody>
          <a:bodyPr>
            <a:normAutofit/>
          </a:bodyPr>
          <a:lstStyle/>
          <a:p>
            <a:r>
              <a:rPr kumimoji="1" lang="en-US" altLang="ja-JP" dirty="0">
                <a:latin typeface="Arial" panose="020B0604020202020204" pitchFamily="34" charset="0"/>
                <a:cs typeface="Arial" panose="020B0604020202020204" pitchFamily="34" charset="0"/>
              </a:rPr>
              <a:t>The course consists in 6 Units &amp; 5 classes</a:t>
            </a:r>
          </a:p>
          <a:p>
            <a:r>
              <a:rPr kumimoji="1" lang="en-US" altLang="ja-JP" dirty="0">
                <a:latin typeface="Arial" panose="020B0604020202020204" pitchFamily="34" charset="0"/>
                <a:cs typeface="Arial" panose="020B0604020202020204" pitchFamily="34" charset="0"/>
              </a:rPr>
              <a:t>1unit=90[min]x15times</a:t>
            </a:r>
          </a:p>
          <a:p>
            <a:endParaRPr lang="en-US" altLang="ja-JP" dirty="0">
              <a:latin typeface="Arial" panose="020B0604020202020204" pitchFamily="34" charset="0"/>
              <a:cs typeface="Arial" panose="020B0604020202020204" pitchFamily="34" charset="0"/>
            </a:endParaRPr>
          </a:p>
          <a:p>
            <a:pPr marL="0" indent="0">
              <a:buNone/>
            </a:pPr>
            <a:r>
              <a:rPr lang="en-US" altLang="ja-JP" dirty="0">
                <a:latin typeface="Arial" panose="020B0604020202020204" pitchFamily="34" charset="0"/>
                <a:cs typeface="Arial" panose="020B0604020202020204" pitchFamily="34" charset="0"/>
              </a:rPr>
              <a:t>(1): Introduction to Assistive Technology: IAT, </a:t>
            </a:r>
          </a:p>
          <a:p>
            <a:pPr marL="0" indent="0">
              <a:buNone/>
            </a:pPr>
            <a:r>
              <a:rPr lang="en-US" altLang="ja-JP" dirty="0">
                <a:latin typeface="Arial" panose="020B0604020202020204" pitchFamily="34" charset="0"/>
                <a:cs typeface="Arial" panose="020B0604020202020204" pitchFamily="34" charset="0"/>
              </a:rPr>
              <a:t>(2): Practice in Assistive Design: PAD, </a:t>
            </a:r>
          </a:p>
          <a:p>
            <a:pPr marL="0" indent="0">
              <a:buNone/>
            </a:pPr>
            <a:r>
              <a:rPr lang="en-US" altLang="ja-JP" dirty="0">
                <a:latin typeface="Arial" panose="020B0604020202020204" pitchFamily="34" charset="0"/>
                <a:cs typeface="Arial" panose="020B0604020202020204" pitchFamily="34" charset="0"/>
              </a:rPr>
              <a:t>(3): Practice in Clinical Equipment development: PCED,</a:t>
            </a:r>
          </a:p>
          <a:p>
            <a:pPr marL="0" indent="0">
              <a:buNone/>
            </a:pPr>
            <a:r>
              <a:rPr lang="en-US" altLang="ja-JP" dirty="0">
                <a:latin typeface="Arial" panose="020B0604020202020204" pitchFamily="34" charset="0"/>
                <a:cs typeface="Arial" panose="020B0604020202020204" pitchFamily="34" charset="0"/>
              </a:rPr>
              <a:t>(4): Assistive Technology and Co-op: CPAT, </a:t>
            </a:r>
          </a:p>
          <a:p>
            <a:pPr marL="0" indent="0">
              <a:buNone/>
            </a:pPr>
            <a:r>
              <a:rPr lang="en-US" altLang="ja-JP" dirty="0">
                <a:latin typeface="Arial" panose="020B0604020202020204" pitchFamily="34" charset="0"/>
                <a:cs typeface="Arial" panose="020B0604020202020204" pitchFamily="34" charset="0"/>
              </a:rPr>
              <a:t>(5): Introduction to Medical Welfare Technology: IMWT.</a:t>
            </a:r>
          </a:p>
          <a:p>
            <a:endParaRPr kumimoji="1" lang="en-US" altLang="ja-JP" dirty="0">
              <a:latin typeface="Arial" panose="020B0604020202020204" pitchFamily="34" charset="0"/>
              <a:cs typeface="Arial" panose="020B0604020202020204" pitchFamily="34" charset="0"/>
            </a:endParaRPr>
          </a:p>
          <a:p>
            <a:endParaRPr kumimoji="1" lang="en-US" altLang="ja-JP" dirty="0">
              <a:latin typeface="Arial" panose="020B0604020202020204" pitchFamily="34" charset="0"/>
              <a:cs typeface="Arial" panose="020B0604020202020204" pitchFamily="34" charset="0"/>
            </a:endParaRPr>
          </a:p>
        </p:txBody>
      </p:sp>
      <p:pic>
        <p:nvPicPr>
          <p:cNvPr id="4" name="図 3">
            <a:extLst>
              <a:ext uri="{FF2B5EF4-FFF2-40B4-BE49-F238E27FC236}">
                <a16:creationId xmlns:a16="http://schemas.microsoft.com/office/drawing/2014/main" id="{CD4E52ED-6A33-4229-8AE3-932700D2B581}"/>
              </a:ext>
            </a:extLst>
          </p:cNvPr>
          <p:cNvPicPr/>
          <p:nvPr/>
        </p:nvPicPr>
        <p:blipFill>
          <a:blip r:embed="rId5" cstate="hqprint">
            <a:extLst>
              <a:ext uri="{28A0092B-C50C-407E-A947-70E740481C1C}">
                <a14:useLocalDpi xmlns:a14="http://schemas.microsoft.com/office/drawing/2010/main" val="0"/>
              </a:ext>
            </a:extLst>
          </a:blip>
          <a:stretch>
            <a:fillRect/>
          </a:stretch>
        </p:blipFill>
        <p:spPr>
          <a:xfrm>
            <a:off x="242570" y="245429"/>
            <a:ext cx="671830" cy="688022"/>
          </a:xfrm>
          <a:prstGeom prst="rect">
            <a:avLst/>
          </a:prstGeom>
        </p:spPr>
      </p:pic>
      <p:pic>
        <p:nvPicPr>
          <p:cNvPr id="5" name="図 4">
            <a:extLst>
              <a:ext uri="{FF2B5EF4-FFF2-40B4-BE49-F238E27FC236}">
                <a16:creationId xmlns:a16="http://schemas.microsoft.com/office/drawing/2014/main" id="{86FDE170-7358-47CF-955D-E66F3AE6D4E9}"/>
              </a:ext>
            </a:extLst>
          </p:cNvPr>
          <p:cNvPicPr>
            <a:picLocks noChangeAspect="1"/>
          </p:cNvPicPr>
          <p:nvPr/>
        </p:nvPicPr>
        <p:blipFill rotWithShape="1">
          <a:blip r:embed="rId6"/>
          <a:srcRect r="83575"/>
          <a:stretch/>
        </p:blipFill>
        <p:spPr>
          <a:xfrm>
            <a:off x="8384128" y="245429"/>
            <a:ext cx="741336" cy="688022"/>
          </a:xfrm>
          <a:prstGeom prst="rect">
            <a:avLst/>
          </a:prstGeom>
        </p:spPr>
      </p:pic>
      <p:pic>
        <p:nvPicPr>
          <p:cNvPr id="7" name="レコーディング (7)">
            <a:hlinkClick r:id="" action="ppaction://media"/>
            <a:extLst>
              <a:ext uri="{FF2B5EF4-FFF2-40B4-BE49-F238E27FC236}">
                <a16:creationId xmlns:a16="http://schemas.microsoft.com/office/drawing/2014/main" id="{32E68938-91B0-41D3-AD83-BDD07E3510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368675" y="6321425"/>
            <a:ext cx="487363" cy="487363"/>
          </a:xfrm>
          <a:prstGeom prst="rect">
            <a:avLst/>
          </a:prstGeom>
        </p:spPr>
      </p:pic>
    </p:spTree>
    <p:extLst>
      <p:ext uri="{BB962C8B-B14F-4D97-AF65-F5344CB8AC3E}">
        <p14:creationId xmlns:p14="http://schemas.microsoft.com/office/powerpoint/2010/main" val="61892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CD8E3F-A212-480B-83EA-9B0A4D6DF3AA}"/>
              </a:ext>
            </a:extLst>
          </p:cNvPr>
          <p:cNvSpPr>
            <a:spLocks noGrp="1"/>
          </p:cNvSpPr>
          <p:nvPr>
            <p:ph type="title"/>
          </p:nvPr>
        </p:nvSpPr>
        <p:spPr>
          <a:xfrm>
            <a:off x="0" y="18255"/>
            <a:ext cx="8966200" cy="946945"/>
          </a:xfrm>
        </p:spPr>
        <p:txBody>
          <a:bodyPr/>
          <a:lstStyle/>
          <a:p>
            <a:r>
              <a:rPr lang="en-US" altLang="ja-JP" i="1" dirty="0">
                <a:latin typeface="Aharoni" panose="02010803020104030203" pitchFamily="2" charset="-79"/>
                <a:cs typeface="Aharoni" panose="02010803020104030203" pitchFamily="2" charset="-79"/>
              </a:rPr>
              <a:t>IAT</a:t>
            </a:r>
            <a:r>
              <a:rPr lang="ja-JP" altLang="ja-JP" i="1" dirty="0"/>
              <a:t>：</a:t>
            </a:r>
            <a:r>
              <a:rPr lang="en-US" altLang="ja-JP" i="1" dirty="0">
                <a:latin typeface="Arial Narrow" panose="020B0606020202030204" pitchFamily="34" charset="0"/>
              </a:rPr>
              <a:t>Introduction to Assistive Technology</a:t>
            </a:r>
            <a:endParaRPr kumimoji="1" lang="ja-JP" altLang="en-US" dirty="0">
              <a:latin typeface="Arial Narrow" panose="020B0606020202030204" pitchFamily="34" charset="0"/>
            </a:endParaRPr>
          </a:p>
        </p:txBody>
      </p:sp>
      <p:sp>
        <p:nvSpPr>
          <p:cNvPr id="3" name="コンテンツ プレースホルダー 2">
            <a:extLst>
              <a:ext uri="{FF2B5EF4-FFF2-40B4-BE49-F238E27FC236}">
                <a16:creationId xmlns:a16="http://schemas.microsoft.com/office/drawing/2014/main" id="{8A3FA418-6EF7-40F0-9B84-5B3AB80C7024}"/>
              </a:ext>
            </a:extLst>
          </p:cNvPr>
          <p:cNvSpPr>
            <a:spLocks noGrp="1"/>
          </p:cNvSpPr>
          <p:nvPr>
            <p:ph idx="1"/>
          </p:nvPr>
        </p:nvSpPr>
        <p:spPr>
          <a:xfrm>
            <a:off x="177800" y="1155700"/>
            <a:ext cx="8788400" cy="5702300"/>
          </a:xfrm>
        </p:spPr>
        <p:txBody>
          <a:bodyPr>
            <a:normAutofit lnSpcReduction="10000"/>
          </a:bodyPr>
          <a:lstStyle/>
          <a:p>
            <a:pPr marL="0" indent="0" algn="just">
              <a:buNone/>
            </a:pPr>
            <a:r>
              <a:rPr lang="en-US" altLang="ja-JP" sz="3200" dirty="0">
                <a:latin typeface="Arial Narrow" panose="020B0606020202030204" pitchFamily="34" charset="0"/>
              </a:rPr>
              <a:t> (1) Regarding welfare devices, there are cases where the needs to be addressed may conflict among the purchaser /manager, operator/</a:t>
            </a:r>
            <a:r>
              <a:rPr lang="ja-JP" altLang="en-US" sz="3200" dirty="0">
                <a:latin typeface="Arial Narrow" panose="020B0606020202030204" pitchFamily="34" charset="0"/>
              </a:rPr>
              <a:t>　</a:t>
            </a:r>
            <a:r>
              <a:rPr lang="en-US" altLang="ja-JP" sz="3200" dirty="0">
                <a:latin typeface="Arial Narrow" panose="020B0606020202030204" pitchFamily="34" charset="0"/>
              </a:rPr>
              <a:t>caregiver, and the individuals /patients who have directly involved physical contact. Understanding and being able to explain what constitutes an "usable product" in light of these perspectives and developing products accordingly. </a:t>
            </a:r>
          </a:p>
          <a:p>
            <a:pPr marL="0" indent="0" algn="just">
              <a:buNone/>
            </a:pPr>
            <a:r>
              <a:rPr lang="en-US" altLang="ja-JP" sz="3200" dirty="0">
                <a:latin typeface="Arial Narrow" panose="020B0606020202030204" pitchFamily="34" charset="0"/>
              </a:rPr>
              <a:t>(2) Acquiring knowledge of human characteristics (ergonomics) and understanding and explaining their applicability to future development and other areas.</a:t>
            </a:r>
            <a:endParaRPr lang="ja-JP" altLang="ja-JP" sz="3200" dirty="0">
              <a:latin typeface="Arial Narrow" panose="020B0606020202030204" pitchFamily="34" charset="0"/>
            </a:endParaRPr>
          </a:p>
          <a:p>
            <a:pPr marL="0" indent="0" algn="just">
              <a:buNone/>
            </a:pPr>
            <a:r>
              <a:rPr lang="en-US" altLang="ja-JP" sz="3200" dirty="0">
                <a:latin typeface="Arial Narrow" panose="020B0606020202030204" pitchFamily="34" charset="0"/>
              </a:rPr>
              <a:t>(3) Understanding and explaining how the shape of objects and the work environment can affect the human body differently.</a:t>
            </a:r>
            <a:endParaRPr lang="ja-JP" altLang="ja-JP" sz="3200" dirty="0">
              <a:latin typeface="Arial Narrow" panose="020B0606020202030204" pitchFamily="34" charset="0"/>
            </a:endParaRPr>
          </a:p>
          <a:p>
            <a:pPr algn="just"/>
            <a:endParaRPr kumimoji="1" lang="ja-JP" altLang="en-US" sz="3200" dirty="0">
              <a:latin typeface="Arial Narrow" panose="020B0606020202030204" pitchFamily="34" charset="0"/>
            </a:endParaRPr>
          </a:p>
        </p:txBody>
      </p:sp>
      <p:pic>
        <p:nvPicPr>
          <p:cNvPr id="5" name="レコーディング (8)">
            <a:hlinkClick r:id="" action="ppaction://media"/>
            <a:extLst>
              <a:ext uri="{FF2B5EF4-FFF2-40B4-BE49-F238E27FC236}">
                <a16:creationId xmlns:a16="http://schemas.microsoft.com/office/drawing/2014/main" id="{A203F6E4-A776-4AED-AAC0-C92D9DA499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35975" y="6359525"/>
            <a:ext cx="487363" cy="487363"/>
          </a:xfrm>
          <a:prstGeom prst="rect">
            <a:avLst/>
          </a:prstGeom>
        </p:spPr>
      </p:pic>
    </p:spTree>
    <p:extLst>
      <p:ext uri="{BB962C8B-B14F-4D97-AF65-F5344CB8AC3E}">
        <p14:creationId xmlns:p14="http://schemas.microsoft.com/office/powerpoint/2010/main" val="125033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3659"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04120D-4C47-4135-B68F-8046537DFCF3}"/>
              </a:ext>
            </a:extLst>
          </p:cNvPr>
          <p:cNvSpPr>
            <a:spLocks noGrp="1"/>
          </p:cNvSpPr>
          <p:nvPr>
            <p:ph type="title"/>
          </p:nvPr>
        </p:nvSpPr>
        <p:spPr/>
        <p:txBody>
          <a:bodyPr/>
          <a:lstStyle/>
          <a:p>
            <a:r>
              <a:rPr kumimoji="1" lang="en-US" altLang="ja-JP" dirty="0">
                <a:latin typeface="Arial Black" panose="020B0A04020102020204" pitchFamily="34" charset="0"/>
              </a:rPr>
              <a:t>IAT </a:t>
            </a:r>
            <a:endParaRPr kumimoji="1" lang="ja-JP" altLang="en-US" dirty="0">
              <a:latin typeface="Arial Black" panose="020B0A04020102020204" pitchFamily="34" charset="0"/>
            </a:endParaRPr>
          </a:p>
        </p:txBody>
      </p:sp>
      <p:pic>
        <p:nvPicPr>
          <p:cNvPr id="4" name="コンテンツ プレースホルダー 3">
            <a:extLst>
              <a:ext uri="{FF2B5EF4-FFF2-40B4-BE49-F238E27FC236}">
                <a16:creationId xmlns:a16="http://schemas.microsoft.com/office/drawing/2014/main" id="{6007AE75-FCD7-4D07-A13F-939BE5F533D8}"/>
              </a:ext>
            </a:extLst>
          </p:cNvPr>
          <p:cNvPicPr>
            <a:picLocks noGrp="1" noChangeAspect="1"/>
          </p:cNvPicPr>
          <p:nvPr>
            <p:ph idx="1"/>
          </p:nvPr>
        </p:nvPicPr>
        <p:blipFill rotWithShape="1">
          <a:blip r:embed="rId5"/>
          <a:srcRect t="14860"/>
          <a:stretch/>
        </p:blipFill>
        <p:spPr>
          <a:xfrm>
            <a:off x="1656146" y="1562219"/>
            <a:ext cx="6469545" cy="4767128"/>
          </a:xfrm>
          <a:prstGeom prst="rect">
            <a:avLst/>
          </a:prstGeom>
        </p:spPr>
      </p:pic>
      <p:pic>
        <p:nvPicPr>
          <p:cNvPr id="5" name="図 4">
            <a:extLst>
              <a:ext uri="{FF2B5EF4-FFF2-40B4-BE49-F238E27FC236}">
                <a16:creationId xmlns:a16="http://schemas.microsoft.com/office/drawing/2014/main" id="{BB78D263-B079-40D0-B554-6AE71431BABD}"/>
              </a:ext>
            </a:extLst>
          </p:cNvPr>
          <p:cNvPicPr/>
          <p:nvPr/>
        </p:nvPicPr>
        <p:blipFill>
          <a:blip r:embed="rId6" cstate="hqprint">
            <a:extLst>
              <a:ext uri="{28A0092B-C50C-407E-A947-70E740481C1C}">
                <a14:useLocalDpi xmlns:a14="http://schemas.microsoft.com/office/drawing/2010/main" val="0"/>
              </a:ext>
            </a:extLst>
          </a:blip>
          <a:stretch>
            <a:fillRect/>
          </a:stretch>
        </p:blipFill>
        <p:spPr>
          <a:xfrm>
            <a:off x="242570" y="245428"/>
            <a:ext cx="886460" cy="876935"/>
          </a:xfrm>
          <a:prstGeom prst="rect">
            <a:avLst/>
          </a:prstGeom>
        </p:spPr>
      </p:pic>
      <p:pic>
        <p:nvPicPr>
          <p:cNvPr id="6" name="図 5">
            <a:extLst>
              <a:ext uri="{FF2B5EF4-FFF2-40B4-BE49-F238E27FC236}">
                <a16:creationId xmlns:a16="http://schemas.microsoft.com/office/drawing/2014/main" id="{054CA683-6A99-4A49-8FDF-C9B2EFCD077E}"/>
              </a:ext>
            </a:extLst>
          </p:cNvPr>
          <p:cNvPicPr>
            <a:picLocks noChangeAspect="1"/>
          </p:cNvPicPr>
          <p:nvPr/>
        </p:nvPicPr>
        <p:blipFill rotWithShape="1">
          <a:blip r:embed="rId7"/>
          <a:srcRect r="83575"/>
          <a:stretch/>
        </p:blipFill>
        <p:spPr>
          <a:xfrm>
            <a:off x="8140123" y="245428"/>
            <a:ext cx="985341" cy="914479"/>
          </a:xfrm>
          <a:prstGeom prst="rect">
            <a:avLst/>
          </a:prstGeom>
        </p:spPr>
      </p:pic>
      <p:pic>
        <p:nvPicPr>
          <p:cNvPr id="3" name="レコーディング (9)">
            <a:hlinkClick r:id="" action="ppaction://media"/>
            <a:extLst>
              <a:ext uri="{FF2B5EF4-FFF2-40B4-BE49-F238E27FC236}">
                <a16:creationId xmlns:a16="http://schemas.microsoft.com/office/drawing/2014/main" id="{B2C851C2-BEDE-455A-B9F1-D8D966DAF7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15350" y="6188074"/>
            <a:ext cx="609600" cy="609600"/>
          </a:xfrm>
          <a:prstGeom prst="rect">
            <a:avLst/>
          </a:prstGeom>
        </p:spPr>
      </p:pic>
    </p:spTree>
    <p:extLst>
      <p:ext uri="{BB962C8B-B14F-4D97-AF65-F5344CB8AC3E}">
        <p14:creationId xmlns:p14="http://schemas.microsoft.com/office/powerpoint/2010/main" val="59484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2053</TotalTime>
  <Words>3891</Words>
  <Application>Microsoft Office PowerPoint</Application>
  <PresentationFormat>画面に合わせる (4:3)</PresentationFormat>
  <Paragraphs>280</Paragraphs>
  <Slides>29</Slides>
  <Notes>29</Notes>
  <HiddenSlides>0</HiddenSlides>
  <MMClips>28</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29</vt:i4>
      </vt:variant>
    </vt:vector>
  </HeadingPairs>
  <TitlesOfParts>
    <vt:vector size="44" baseType="lpstr">
      <vt:lpstr>ＭＳ Ｐゴシック</vt:lpstr>
      <vt:lpstr>ＭＳ ゴシック</vt:lpstr>
      <vt:lpstr>ＭＳ 明朝</vt:lpstr>
      <vt:lpstr>游ゴシック</vt:lpstr>
      <vt:lpstr>游ゴシック Light</vt:lpstr>
      <vt:lpstr>Aharoni</vt:lpstr>
      <vt:lpstr>Arial</vt:lpstr>
      <vt:lpstr>Arial Black</vt:lpstr>
      <vt:lpstr>Arial Narrow</vt:lpstr>
      <vt:lpstr>Calibri</vt:lpstr>
      <vt:lpstr>Calibri Light</vt:lpstr>
      <vt:lpstr>Century</vt:lpstr>
      <vt:lpstr>Microsoft Sans Serif</vt:lpstr>
      <vt:lpstr>Times New Roman</vt:lpstr>
      <vt:lpstr>Office テーマ</vt:lpstr>
      <vt:lpstr>Issues in device development education in collaboration with medical institutions</vt:lpstr>
      <vt:lpstr>Issues in Mechanical Engineering Education for Hands-on Learning</vt:lpstr>
      <vt:lpstr>Increasing students with No Experience in Manufacturing</vt:lpstr>
      <vt:lpstr>Issues in Medical-Engineering Collaboration</vt:lpstr>
      <vt:lpstr>Key Considerations in Medical-Engineering Collaboration and Manufacturing</vt:lpstr>
      <vt:lpstr>Assistive Technology(AT) Special Curriculum</vt:lpstr>
      <vt:lpstr>AT Special Curriculum </vt:lpstr>
      <vt:lpstr>IAT：Introduction to Assistive Technology</vt:lpstr>
      <vt:lpstr>IAT </vt:lpstr>
      <vt:lpstr>PAD：Practice in Assistive Design</vt:lpstr>
      <vt:lpstr>PowerPoint プレゼンテーション</vt:lpstr>
      <vt:lpstr>PCED：Practice in Clinical 　　　 Equipment development </vt:lpstr>
      <vt:lpstr>PowerPoint プレゼンテーション</vt:lpstr>
      <vt:lpstr>CPAT：Assistive Technology and Co-op </vt:lpstr>
      <vt:lpstr>PowerPoint プレゼンテーション</vt:lpstr>
      <vt:lpstr>IMWT：Introduction to Medical Welfare Technology</vt:lpstr>
      <vt:lpstr>PowerPoint プレゼンテーション</vt:lpstr>
      <vt:lpstr>The example of interdisciplinary collaboration in medical engineering product development.</vt:lpstr>
      <vt:lpstr>Specifications of the design</vt:lpstr>
      <vt:lpstr>One example of a solution</vt:lpstr>
      <vt:lpstr>　By retrofitting existing nurse call systems and using voice input, we activate an electromagnetic valve (solenoid) to physically press the nurse call button.   　Manual pressing of the upper part is also possible to trigger the nurse call.</vt:lpstr>
      <vt:lpstr>First Call-BASE</vt:lpstr>
      <vt:lpstr>Improvement</vt:lpstr>
      <vt:lpstr>Improvement</vt:lpstr>
      <vt:lpstr>PowerPoint プレゼンテーション</vt:lpstr>
      <vt:lpstr>PowerPoint プレゼンテーション</vt:lpstr>
      <vt:lpstr>The results of installation time measurement experiments conducted by nurses revealed that this improved device significantly reduces the time required for installation.</vt:lpstr>
      <vt:lpstr>Things necessary for students  with little manufacturing experience </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Issues in device development education in collaboration with medical institutions</dc:title>
  <dc:creator>吉川貴士_新居浜</dc:creator>
  <cp:lastModifiedBy>吉川貴士_新居浜</cp:lastModifiedBy>
  <cp:revision>109</cp:revision>
  <cp:lastPrinted>2023-09-07T00:49:26Z</cp:lastPrinted>
  <dcterms:created xsi:type="dcterms:W3CDTF">2023-08-20T08:20:53Z</dcterms:created>
  <dcterms:modified xsi:type="dcterms:W3CDTF">2023-09-07T02:18:23Z</dcterms:modified>
</cp:coreProperties>
</file>