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57" r:id="rId3"/>
    <p:sldId id="356" r:id="rId4"/>
    <p:sldId id="349" r:id="rId5"/>
    <p:sldId id="350" r:id="rId6"/>
    <p:sldId id="352" r:id="rId7"/>
    <p:sldId id="353" r:id="rId8"/>
    <p:sldId id="354" r:id="rId9"/>
    <p:sldId id="355" r:id="rId10"/>
    <p:sldId id="260" r:id="rId11"/>
    <p:sldId id="346" r:id="rId12"/>
    <p:sldId id="357" r:id="rId13"/>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2" autoAdjust="0"/>
    <p:restoredTop sz="89547" autoAdjust="0"/>
  </p:normalViewPr>
  <p:slideViewPr>
    <p:cSldViewPr snapToGrid="0">
      <p:cViewPr varScale="1">
        <p:scale>
          <a:sx n="103" d="100"/>
          <a:sy n="103" d="100"/>
        </p:scale>
        <p:origin x="84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3D5014BC-E4FC-45AB-995F-850AE2700A37}" type="datetimeFigureOut">
              <a:rPr lang="en-US" smtClean="0"/>
              <a:t>9/9/2023</a:t>
            </a:fld>
            <a:endParaRPr lang="en-US"/>
          </a:p>
        </p:txBody>
      </p:sp>
      <p:sp>
        <p:nvSpPr>
          <p:cNvPr id="4" name="Footer Placeholder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C098004D-8E6E-412B-864D-BB3C882AA4B1}" type="slidenum">
              <a:rPr lang="en-US" smtClean="0"/>
              <a:t>‹#›</a:t>
            </a:fld>
            <a:endParaRPr lang="en-US"/>
          </a:p>
        </p:txBody>
      </p:sp>
    </p:spTree>
    <p:extLst>
      <p:ext uri="{BB962C8B-B14F-4D97-AF65-F5344CB8AC3E}">
        <p14:creationId xmlns:p14="http://schemas.microsoft.com/office/powerpoint/2010/main" val="753442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676CA52F-EBE5-42F9-A912-80645C0872A1}" type="datetimeFigureOut">
              <a:rPr lang="en-HK" smtClean="0"/>
              <a:t>9/9/2023</a:t>
            </a:fld>
            <a:endParaRPr lang="en-HK"/>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DC5358B0-D8F5-4F00-B087-332E4A4A89A1}" type="slidenum">
              <a:rPr lang="en-HK" smtClean="0"/>
              <a:t>‹#›</a:t>
            </a:fld>
            <a:endParaRPr lang="en-HK"/>
          </a:p>
        </p:txBody>
      </p:sp>
    </p:spTree>
    <p:extLst>
      <p:ext uri="{BB962C8B-B14F-4D97-AF65-F5344CB8AC3E}">
        <p14:creationId xmlns:p14="http://schemas.microsoft.com/office/powerpoint/2010/main" val="2992524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Industry and Multiple Institutions Collaboration</a:t>
            </a:r>
          </a:p>
          <a:p>
            <a:r>
              <a:rPr lang="en-US" dirty="0"/>
              <a:t>Key take home message</a:t>
            </a:r>
            <a:endParaRPr lang="en-HK" dirty="0"/>
          </a:p>
        </p:txBody>
      </p:sp>
      <p:sp>
        <p:nvSpPr>
          <p:cNvPr id="4" name="Slide Number Placeholder 3"/>
          <p:cNvSpPr>
            <a:spLocks noGrp="1"/>
          </p:cNvSpPr>
          <p:nvPr>
            <p:ph type="sldNum" sz="quarter" idx="5"/>
          </p:nvPr>
        </p:nvSpPr>
        <p:spPr/>
        <p:txBody>
          <a:bodyPr/>
          <a:lstStyle/>
          <a:p>
            <a:fld id="{DC5358B0-D8F5-4F00-B087-332E4A4A89A1}" type="slidenum">
              <a:rPr lang="en-HK" smtClean="0"/>
              <a:t>1</a:t>
            </a:fld>
            <a:endParaRPr lang="en-HK"/>
          </a:p>
        </p:txBody>
      </p:sp>
    </p:spTree>
    <p:extLst>
      <p:ext uri="{BB962C8B-B14F-4D97-AF65-F5344CB8AC3E}">
        <p14:creationId xmlns:p14="http://schemas.microsoft.com/office/powerpoint/2010/main" val="311042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DC5358B0-D8F5-4F00-B087-332E4A4A89A1}" type="slidenum">
              <a:rPr lang="en-HK" smtClean="0"/>
              <a:t>3</a:t>
            </a:fld>
            <a:endParaRPr lang="en-HK"/>
          </a:p>
        </p:txBody>
      </p:sp>
    </p:spTree>
    <p:extLst>
      <p:ext uri="{BB962C8B-B14F-4D97-AF65-F5344CB8AC3E}">
        <p14:creationId xmlns:p14="http://schemas.microsoft.com/office/powerpoint/2010/main" val="274103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25EDD5-603B-4483-8C46-449B92E11DBF}" type="datetime1">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2EB50-9E96-4B30-85C3-C06DD713726F}" type="slidenum">
              <a:rPr lang="en-US" smtClean="0"/>
              <a:t>‹#›</a:t>
            </a:fld>
            <a:endParaRPr lang="en-US"/>
          </a:p>
        </p:txBody>
      </p:sp>
    </p:spTree>
    <p:extLst>
      <p:ext uri="{BB962C8B-B14F-4D97-AF65-F5344CB8AC3E}">
        <p14:creationId xmlns:p14="http://schemas.microsoft.com/office/powerpoint/2010/main" val="2843036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73A537-1093-4303-A2CE-C5048AC6A12D}" type="datetime1">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2EB50-9E96-4B30-85C3-C06DD713726F}" type="slidenum">
              <a:rPr lang="en-US" smtClean="0"/>
              <a:t>‹#›</a:t>
            </a:fld>
            <a:endParaRPr lang="en-US"/>
          </a:p>
        </p:txBody>
      </p:sp>
    </p:spTree>
    <p:extLst>
      <p:ext uri="{BB962C8B-B14F-4D97-AF65-F5344CB8AC3E}">
        <p14:creationId xmlns:p14="http://schemas.microsoft.com/office/powerpoint/2010/main" val="32167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EB074-ADA2-43B8-A84E-8EC6528619DC}" type="datetime1">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2EB50-9E96-4B30-85C3-C06DD713726F}" type="slidenum">
              <a:rPr lang="en-US" smtClean="0"/>
              <a:t>‹#›</a:t>
            </a:fld>
            <a:endParaRPr lang="en-US"/>
          </a:p>
        </p:txBody>
      </p:sp>
    </p:spTree>
    <p:extLst>
      <p:ext uri="{BB962C8B-B14F-4D97-AF65-F5344CB8AC3E}">
        <p14:creationId xmlns:p14="http://schemas.microsoft.com/office/powerpoint/2010/main" val="373958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327189-60B2-4791-992D-F4372E38DBA0}" type="datetime1">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2EB50-9E96-4B30-85C3-C06DD713726F}" type="slidenum">
              <a:rPr lang="en-US" smtClean="0"/>
              <a:t>‹#›</a:t>
            </a:fld>
            <a:endParaRPr lang="en-US"/>
          </a:p>
        </p:txBody>
      </p:sp>
    </p:spTree>
    <p:extLst>
      <p:ext uri="{BB962C8B-B14F-4D97-AF65-F5344CB8AC3E}">
        <p14:creationId xmlns:p14="http://schemas.microsoft.com/office/powerpoint/2010/main" val="601540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40D10D-1FC0-4F2F-AA0F-CBD518B9FB90}" type="datetime1">
              <a:rPr lang="en-US" smtClean="0"/>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2EB50-9E96-4B30-85C3-C06DD713726F}" type="slidenum">
              <a:rPr lang="en-US" smtClean="0"/>
              <a:t>‹#›</a:t>
            </a:fld>
            <a:endParaRPr lang="en-US"/>
          </a:p>
        </p:txBody>
      </p:sp>
    </p:spTree>
    <p:extLst>
      <p:ext uri="{BB962C8B-B14F-4D97-AF65-F5344CB8AC3E}">
        <p14:creationId xmlns:p14="http://schemas.microsoft.com/office/powerpoint/2010/main" val="2486995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B4E96-5E2A-4110-9119-DED78A67FFD6}" type="datetime1">
              <a:rPr lang="en-US" smtClean="0"/>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2EB50-9E96-4B30-85C3-C06DD713726F}" type="slidenum">
              <a:rPr lang="en-US" smtClean="0"/>
              <a:t>‹#›</a:t>
            </a:fld>
            <a:endParaRPr lang="en-US"/>
          </a:p>
        </p:txBody>
      </p:sp>
    </p:spTree>
    <p:extLst>
      <p:ext uri="{BB962C8B-B14F-4D97-AF65-F5344CB8AC3E}">
        <p14:creationId xmlns:p14="http://schemas.microsoft.com/office/powerpoint/2010/main" val="140435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B61388-40AF-4B26-96C6-BE7457390867}" type="datetime1">
              <a:rPr lang="en-US" smtClean="0"/>
              <a:t>9/9/2023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62EB50-9E96-4B30-85C3-C06DD713726F}" type="slidenum">
              <a:rPr lang="en-US" smtClean="0"/>
              <a:t>‹#›</a:t>
            </a:fld>
            <a:endParaRPr lang="en-US"/>
          </a:p>
        </p:txBody>
      </p:sp>
    </p:spTree>
    <p:extLst>
      <p:ext uri="{BB962C8B-B14F-4D97-AF65-F5344CB8AC3E}">
        <p14:creationId xmlns:p14="http://schemas.microsoft.com/office/powerpoint/2010/main" val="127672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8810A5-61EF-4ADD-A30B-5A1945FB1E94}" type="datetime1">
              <a:rPr lang="en-US" smtClean="0"/>
              <a:t>9/9/2023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62EB50-9E96-4B30-85C3-C06DD713726F}" type="slidenum">
              <a:rPr lang="en-US" smtClean="0"/>
              <a:t>‹#›</a:t>
            </a:fld>
            <a:endParaRPr lang="en-US"/>
          </a:p>
        </p:txBody>
      </p:sp>
    </p:spTree>
    <p:extLst>
      <p:ext uri="{BB962C8B-B14F-4D97-AF65-F5344CB8AC3E}">
        <p14:creationId xmlns:p14="http://schemas.microsoft.com/office/powerpoint/2010/main" val="2261236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46B81-F7EA-4911-9492-60F2063262F7}" type="datetime1">
              <a:rPr lang="en-US" smtClean="0"/>
              <a:t>9/9/2023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62EB50-9E96-4B30-85C3-C06DD713726F}" type="slidenum">
              <a:rPr lang="en-US" smtClean="0"/>
              <a:t>‹#›</a:t>
            </a:fld>
            <a:endParaRPr lang="en-US"/>
          </a:p>
        </p:txBody>
      </p:sp>
    </p:spTree>
    <p:extLst>
      <p:ext uri="{BB962C8B-B14F-4D97-AF65-F5344CB8AC3E}">
        <p14:creationId xmlns:p14="http://schemas.microsoft.com/office/powerpoint/2010/main" val="1352420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B668A8-8B15-43F4-AE0C-CCEE7D5E872A}" type="datetime1">
              <a:rPr lang="en-US" smtClean="0"/>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2EB50-9E96-4B30-85C3-C06DD713726F}" type="slidenum">
              <a:rPr lang="en-US" smtClean="0"/>
              <a:t>‹#›</a:t>
            </a:fld>
            <a:endParaRPr lang="en-US"/>
          </a:p>
        </p:txBody>
      </p:sp>
    </p:spTree>
    <p:extLst>
      <p:ext uri="{BB962C8B-B14F-4D97-AF65-F5344CB8AC3E}">
        <p14:creationId xmlns:p14="http://schemas.microsoft.com/office/powerpoint/2010/main" val="257743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0BC324-CFC2-4EF8-A273-9A6E94BD28C3}" type="datetime1">
              <a:rPr lang="en-US" smtClean="0"/>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2EB50-9E96-4B30-85C3-C06DD713726F}" type="slidenum">
              <a:rPr lang="en-US" smtClean="0"/>
              <a:t>‹#›</a:t>
            </a:fld>
            <a:endParaRPr lang="en-US"/>
          </a:p>
        </p:txBody>
      </p:sp>
    </p:spTree>
    <p:extLst>
      <p:ext uri="{BB962C8B-B14F-4D97-AF65-F5344CB8AC3E}">
        <p14:creationId xmlns:p14="http://schemas.microsoft.com/office/powerpoint/2010/main" val="10928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347D2D-377B-46F0-BF16-8897CC9B3AE4}" type="datetime1">
              <a:rPr lang="en-US" smtClean="0"/>
              <a:t>9/9/2023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62EB50-9E96-4B30-85C3-C06DD713726F}" type="slidenum">
              <a:rPr lang="en-US" smtClean="0"/>
              <a:t>‹#›</a:t>
            </a:fld>
            <a:endParaRPr lang="en-US"/>
          </a:p>
        </p:txBody>
      </p:sp>
    </p:spTree>
    <p:extLst>
      <p:ext uri="{BB962C8B-B14F-4D97-AF65-F5344CB8AC3E}">
        <p14:creationId xmlns:p14="http://schemas.microsoft.com/office/powerpoint/2010/main" val="2787623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linkedin.com/pulse/what-agile-sapna-choudhary?trk=articles_director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7226"/>
            <a:ext cx="12192000" cy="2822895"/>
          </a:xfrm>
        </p:spPr>
        <p:txBody>
          <a:bodyPr>
            <a:normAutofit/>
          </a:bodyPr>
          <a:lstStyle/>
          <a:p>
            <a:r>
              <a:rPr lang="en-GB" sz="2400" b="1" dirty="0">
                <a:latin typeface="Times New Roman" panose="02020603050405020304" pitchFamily="18" charset="0"/>
                <a:cs typeface="Times New Roman" panose="02020603050405020304" pitchFamily="18" charset="0"/>
              </a:rPr>
              <a:t>SELF-PHY: </a:t>
            </a:r>
            <a:r>
              <a:rPr lang="en-GB" sz="2400" b="1" dirty="0" smtClean="0">
                <a:latin typeface="Times New Roman" panose="02020603050405020304" pitchFamily="18" charset="0"/>
                <a:cs typeface="Times New Roman" panose="02020603050405020304" pitchFamily="18" charset="0"/>
              </a:rPr>
              <a:t>AN </a:t>
            </a:r>
            <a:r>
              <a:rPr lang="en-GB" sz="2400" b="1" dirty="0">
                <a:latin typeface="Times New Roman" panose="02020603050405020304" pitchFamily="18" charset="0"/>
                <a:cs typeface="Times New Roman" panose="02020603050405020304" pitchFamily="18" charset="0"/>
              </a:rPr>
              <a:t>EXAMPLE OF COLLABORATION BETWEEN INSTITUTE, INDUSTRY AND NON-GOVERNMENT &amp; NON-PROFIT ORGANIZATION IN DEVELOPING HEALTHCARE SYSTEM</a:t>
            </a:r>
            <a:endParaRPr lang="en-US" sz="5400" dirty="0"/>
          </a:p>
        </p:txBody>
      </p:sp>
      <p:sp>
        <p:nvSpPr>
          <p:cNvPr id="3" name="Subtitle 2"/>
          <p:cNvSpPr>
            <a:spLocks noGrp="1"/>
          </p:cNvSpPr>
          <p:nvPr>
            <p:ph type="subTitle" idx="1"/>
          </p:nvPr>
        </p:nvSpPr>
        <p:spPr>
          <a:xfrm>
            <a:off x="34954" y="3979196"/>
            <a:ext cx="12122092" cy="2822896"/>
          </a:xfrm>
        </p:spPr>
        <p:txBody>
          <a:bodyPr>
            <a:normAutofit/>
          </a:bodyPr>
          <a:lstStyle/>
          <a:p>
            <a:r>
              <a:rPr lang="en-GB" sz="1600" dirty="0">
                <a:latin typeface="Times New Roman" panose="02020603050405020304" pitchFamily="18" charset="0"/>
                <a:cs typeface="Times New Roman" panose="02020603050405020304" pitchFamily="18" charset="0"/>
              </a:rPr>
              <a:t>WONG Chi Tin</a:t>
            </a:r>
            <a:r>
              <a:rPr lang="en-GB" sz="1600" baseline="30000" dirty="0">
                <a:latin typeface="Times New Roman" panose="02020603050405020304" pitchFamily="18" charset="0"/>
                <a:cs typeface="Times New Roman" panose="02020603050405020304" pitchFamily="18" charset="0"/>
              </a:rPr>
              <a:t>*,a</a:t>
            </a:r>
            <a:r>
              <a:rPr lang="en-GB" sz="1600" dirty="0">
                <a:latin typeface="Times New Roman" panose="02020603050405020304" pitchFamily="18" charset="0"/>
                <a:cs typeface="Times New Roman" panose="02020603050405020304" pitchFamily="18" charset="0"/>
              </a:rPr>
              <a:t>, LAU </a:t>
            </a:r>
            <a:r>
              <a:rPr lang="en-GB" sz="1600" dirty="0" err="1">
                <a:latin typeface="Times New Roman" panose="02020603050405020304" pitchFamily="18" charset="0"/>
                <a:cs typeface="Times New Roman" panose="02020603050405020304" pitchFamily="18" charset="0"/>
              </a:rPr>
              <a:t>Yiu</a:t>
            </a:r>
            <a:r>
              <a:rPr lang="en-GB" sz="1600" dirty="0">
                <a:latin typeface="Times New Roman" panose="02020603050405020304" pitchFamily="18" charset="0"/>
                <a:cs typeface="Times New Roman" panose="02020603050405020304" pitchFamily="18" charset="0"/>
              </a:rPr>
              <a:t> Wing </a:t>
            </a:r>
            <a:r>
              <a:rPr lang="en-GB" sz="1600" baseline="30000" dirty="0">
                <a:latin typeface="Times New Roman" panose="02020603050405020304" pitchFamily="18" charset="0"/>
                <a:cs typeface="Times New Roman" panose="02020603050405020304" pitchFamily="18" charset="0"/>
              </a:rPr>
              <a:t>a</a:t>
            </a:r>
            <a:r>
              <a:rPr lang="en-GB" sz="1600" dirty="0">
                <a:latin typeface="Times New Roman" panose="02020603050405020304" pitchFamily="18" charset="0"/>
                <a:cs typeface="Times New Roman" panose="02020603050405020304" pitchFamily="18" charset="0"/>
              </a:rPr>
              <a:t>, JEANG Wai Leung</a:t>
            </a:r>
            <a:r>
              <a:rPr lang="en-GB" sz="1600" baseline="30000" dirty="0">
                <a:latin typeface="Times New Roman" panose="02020603050405020304" pitchFamily="18" charset="0"/>
                <a:cs typeface="Times New Roman" panose="02020603050405020304" pitchFamily="18" charset="0"/>
              </a:rPr>
              <a:t> a</a:t>
            </a:r>
            <a:r>
              <a:rPr lang="en-GB" sz="1600" dirty="0">
                <a:latin typeface="Times New Roman" panose="02020603050405020304" pitchFamily="18" charset="0"/>
                <a:cs typeface="Times New Roman" panose="02020603050405020304" pitchFamily="18" charset="0"/>
              </a:rPr>
              <a:t> and TSO Kar Ho</a:t>
            </a:r>
            <a:r>
              <a:rPr lang="en-GB" sz="1600" baseline="30000" dirty="0">
                <a:latin typeface="Times New Roman" panose="02020603050405020304" pitchFamily="18" charset="0"/>
                <a:cs typeface="Times New Roman" panose="02020603050405020304" pitchFamily="18" charset="0"/>
              </a:rPr>
              <a:t> a</a:t>
            </a:r>
            <a:endParaRPr lang="en-US" sz="1600" dirty="0">
              <a:latin typeface="Times New Roman" panose="02020603050405020304" pitchFamily="18" charset="0"/>
              <a:cs typeface="Times New Roman" panose="02020603050405020304" pitchFamily="18" charset="0"/>
            </a:endParaRPr>
          </a:p>
          <a:p>
            <a:r>
              <a:rPr lang="en-GB" sz="1600" baseline="30000" dirty="0">
                <a:latin typeface="Times New Roman" panose="02020603050405020304" pitchFamily="18" charset="0"/>
                <a:cs typeface="Times New Roman" panose="02020603050405020304" pitchFamily="18" charset="0"/>
              </a:rPr>
              <a:t>a</a:t>
            </a:r>
            <a:r>
              <a:rPr lang="en-GB" sz="1600" dirty="0">
                <a:latin typeface="Times New Roman" panose="02020603050405020304" pitchFamily="18" charset="0"/>
                <a:cs typeface="Times New Roman" panose="02020603050405020304" pitchFamily="18" charset="0"/>
              </a:rPr>
              <a:t> Department of Information Technology, Hong Kong Institute of Vocational Education (</a:t>
            </a:r>
            <a:r>
              <a:rPr lang="en-GB" sz="1600" dirty="0" err="1">
                <a:latin typeface="Times New Roman" panose="02020603050405020304" pitchFamily="18" charset="0"/>
                <a:cs typeface="Times New Roman" panose="02020603050405020304" pitchFamily="18" charset="0"/>
              </a:rPr>
              <a:t>Tuen</a:t>
            </a:r>
            <a:r>
              <a:rPr lang="en-GB" sz="1600" dirty="0">
                <a:latin typeface="Times New Roman" panose="02020603050405020304" pitchFamily="18" charset="0"/>
                <a:cs typeface="Times New Roman" panose="02020603050405020304" pitchFamily="18" charset="0"/>
              </a:rPr>
              <a:t> Mun), Hong Kong, China</a:t>
            </a:r>
            <a:endParaRPr lang="en-US" sz="1600"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*ycsky@vtc.edu.hk</a:t>
            </a:r>
            <a:endParaRPr lang="en-US" sz="1600" dirty="0">
              <a:latin typeface="Times New Roman" panose="02020603050405020304" pitchFamily="18" charset="0"/>
              <a:cs typeface="Times New Roman" panose="02020603050405020304" pitchFamily="18" charset="0"/>
            </a:endParaRPr>
          </a:p>
          <a:p>
            <a:endParaRPr lang="en-US" dirty="0"/>
          </a:p>
        </p:txBody>
      </p:sp>
      <p:pic>
        <p:nvPicPr>
          <p:cNvPr id="5" name="Picture 4" descr="A logo of a company&#10;&#10;Description automatically generated">
            <a:extLst>
              <a:ext uri="{FF2B5EF4-FFF2-40B4-BE49-F238E27FC236}">
                <a16:creationId xmlns:a16="http://schemas.microsoft.com/office/drawing/2014/main" id="{3301844B-8DDA-EE13-5A19-1A26E602AA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
        <p:nvSpPr>
          <p:cNvPr id="8" name="Slide Number Placeholder 7">
            <a:extLst>
              <a:ext uri="{FF2B5EF4-FFF2-40B4-BE49-F238E27FC236}">
                <a16:creationId xmlns:a16="http://schemas.microsoft.com/office/drawing/2014/main" id="{377700CC-9990-ECA7-B48B-7C69CE313F43}"/>
              </a:ext>
            </a:extLst>
          </p:cNvPr>
          <p:cNvSpPr>
            <a:spLocks noGrp="1"/>
          </p:cNvSpPr>
          <p:nvPr>
            <p:ph type="sldNum" sz="quarter" idx="12"/>
          </p:nvPr>
        </p:nvSpPr>
        <p:spPr/>
        <p:txBody>
          <a:bodyPr/>
          <a:lstStyle/>
          <a:p>
            <a:fld id="{6662EB50-9E96-4B30-85C3-C06DD713726F}" type="slidenum">
              <a:rPr lang="en-US" smtClean="0"/>
              <a:t>1</a:t>
            </a:fld>
            <a:endParaRPr lang="en-US"/>
          </a:p>
        </p:txBody>
      </p:sp>
    </p:spTree>
    <p:extLst>
      <p:ext uri="{BB962C8B-B14F-4D97-AF65-F5344CB8AC3E}">
        <p14:creationId xmlns:p14="http://schemas.microsoft.com/office/powerpoint/2010/main" val="215591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1F137-3E8D-723F-2A81-0571502E43B3}"/>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Discussion</a:t>
            </a:r>
            <a:endParaRPr lang="en-HK"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B2CE743-514D-2D3A-29B4-1A8620FED00F}"/>
              </a:ext>
            </a:extLst>
          </p:cNvPr>
          <p:cNvSpPr>
            <a:spLocks noGrp="1"/>
          </p:cNvSpPr>
          <p:nvPr>
            <p:ph idx="1"/>
          </p:nvPr>
        </p:nvSpPr>
        <p:spPr/>
        <p:txBody>
          <a:bodyPr>
            <a:normAutofit/>
          </a:bodyPr>
          <a:lstStyle/>
          <a:p>
            <a:pPr algn="just">
              <a:spcBef>
                <a:spcPts val="0"/>
              </a:spcBef>
            </a:pPr>
            <a:r>
              <a:rPr lang="en-GB" sz="1800" dirty="0">
                <a:latin typeface="Times New Roman" panose="02020603050405020304" pitchFamily="18" charset="0"/>
                <a:ea typeface="MS Mincho" panose="02020609040205080304" pitchFamily="49" charset="-128"/>
                <a:cs typeface="Times New Roman" panose="02020603050405020304" pitchFamily="18" charset="0"/>
              </a:rPr>
              <a:t>A</a:t>
            </a: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t the end of the project, an </a:t>
            </a:r>
            <a:r>
              <a:rPr lang="en-GB" sz="1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interview section</a:t>
            </a: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 with students, industrial partner and NGO&amp;NPO was conducted in order to collect feedback and best practice of this collaboration.</a:t>
            </a:r>
          </a:p>
          <a:p>
            <a:pPr marL="0" marR="0" indent="180340" algn="just">
              <a:spcBef>
                <a:spcPts val="0"/>
              </a:spcBef>
              <a:spcAft>
                <a:spcPts val="0"/>
              </a:spcAft>
            </a:pP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lvl="1" algn="just">
              <a:spcBef>
                <a:spcPts val="0"/>
              </a:spcBef>
            </a:pPr>
            <a:r>
              <a:rPr lang="en-GB" sz="1400" dirty="0" smtClean="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From the perspective of industry and NGO&amp;NPO, they are more preferred to provide support to students through the online meeting as they have time constraints because of their busy work schedule. </a:t>
            </a:r>
          </a:p>
          <a:p>
            <a:pPr marL="0" marR="0" indent="180340" algn="just">
              <a:spcBef>
                <a:spcPts val="0"/>
              </a:spcBef>
              <a:spcAft>
                <a:spcPts val="0"/>
              </a:spcAft>
            </a:pPr>
            <a:endParaRPr lang="en-GB" sz="1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p>
            <a:pPr lvl="1" algn="just">
              <a:spcBef>
                <a:spcPts val="0"/>
              </a:spcBef>
            </a:pPr>
            <a:r>
              <a:rPr lang="en-GB"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F</a:t>
            </a:r>
            <a:r>
              <a:rPr lang="en-GB" sz="1400" dirty="0" smtClean="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rom </a:t>
            </a:r>
            <a:r>
              <a:rPr lang="en-GB" sz="1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the perspective of students, even though the adoption of online meeting can save the traveling time, they reported that their sense of belongings of the project will be increased if they can report to the industrial partner and NGO&amp;NPO in person at least once per month. </a:t>
            </a:r>
          </a:p>
          <a:p>
            <a:pPr marL="0" marR="0" indent="180340" algn="just">
              <a:spcBef>
                <a:spcPts val="0"/>
              </a:spcBef>
              <a:spcAft>
                <a:spcPts val="0"/>
              </a:spcAft>
            </a:pP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algn="just">
              <a:spcBef>
                <a:spcPts val="0"/>
              </a:spcBef>
            </a:pP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In the post coronavirus era, it is </a:t>
            </a:r>
            <a:r>
              <a:rPr lang="en-GB" sz="1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suggested</a:t>
            </a: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 that: </a:t>
            </a:r>
          </a:p>
          <a:p>
            <a:pPr algn="just">
              <a:spcBef>
                <a:spcPts val="0"/>
              </a:spcBef>
            </a:pPr>
            <a:endParaRPr lang="en-GB" sz="1400" dirty="0">
              <a:effectLst/>
              <a:latin typeface="Times New Roman" panose="02020603050405020304" pitchFamily="18" charset="0"/>
              <a:ea typeface="MS Mincho" panose="02020609040205080304" pitchFamily="49" charset="-128"/>
              <a:cs typeface="Times New Roman" panose="02020603050405020304" pitchFamily="18" charset="0"/>
            </a:endParaRPr>
          </a:p>
          <a:p>
            <a:pPr lvl="1" algn="just">
              <a:spcBef>
                <a:spcPts val="0"/>
              </a:spcBef>
            </a:pPr>
            <a:r>
              <a:rPr lang="en-GB" sz="1400" dirty="0">
                <a:latin typeface="Times New Roman" panose="02020603050405020304" pitchFamily="18" charset="0"/>
                <a:ea typeface="MS Mincho" panose="02020609040205080304" pitchFamily="49" charset="-128"/>
                <a:cs typeface="Times New Roman" panose="02020603050405020304" pitchFamily="18" charset="0"/>
              </a:rPr>
              <a:t>W</a:t>
            </a:r>
            <a:r>
              <a:rPr lang="en-GB" sz="1400" dirty="0" smtClean="0">
                <a:effectLst/>
                <a:latin typeface="Times New Roman" panose="02020603050405020304" pitchFamily="18" charset="0"/>
                <a:ea typeface="MS Mincho" panose="02020609040205080304" pitchFamily="49" charset="-128"/>
                <a:cs typeface="Times New Roman" panose="02020603050405020304" pitchFamily="18" charset="0"/>
              </a:rPr>
              <a:t>e </a:t>
            </a:r>
            <a:r>
              <a:rPr lang="en-GB" sz="1400" dirty="0">
                <a:effectLst/>
                <a:latin typeface="Times New Roman" panose="02020603050405020304" pitchFamily="18" charset="0"/>
                <a:ea typeface="MS Mincho" panose="02020609040205080304" pitchFamily="49" charset="-128"/>
                <a:cs typeface="Times New Roman" panose="02020603050405020304" pitchFamily="18" charset="0"/>
              </a:rPr>
              <a:t>can adopt bi-iteration approach to conduct the project </a:t>
            </a:r>
            <a:r>
              <a:rPr lang="en-GB" sz="1400" dirty="0" smtClean="0">
                <a:effectLst/>
                <a:latin typeface="Times New Roman" panose="02020603050405020304" pitchFamily="18" charset="0"/>
                <a:ea typeface="MS Mincho" panose="02020609040205080304" pitchFamily="49" charset="-128"/>
                <a:cs typeface="Times New Roman" panose="02020603050405020304" pitchFamily="18" charset="0"/>
              </a:rPr>
              <a:t>collaboration</a:t>
            </a:r>
            <a:endParaRPr lang="en-GB" sz="1400" dirty="0">
              <a:effectLst/>
              <a:latin typeface="Times New Roman" panose="02020603050405020304" pitchFamily="18" charset="0"/>
              <a:ea typeface="MS Mincho" panose="02020609040205080304" pitchFamily="49" charset="-128"/>
              <a:cs typeface="Times New Roman" panose="02020603050405020304" pitchFamily="18" charset="0"/>
            </a:endParaRPr>
          </a:p>
          <a:p>
            <a:pPr lvl="1" algn="just">
              <a:spcBef>
                <a:spcPts val="0"/>
              </a:spcBef>
            </a:pPr>
            <a:endParaRPr lang="en-GB" sz="1400" dirty="0">
              <a:effectLst/>
              <a:latin typeface="Times New Roman" panose="02020603050405020304" pitchFamily="18" charset="0"/>
              <a:ea typeface="MS Mincho" panose="02020609040205080304" pitchFamily="49" charset="-128"/>
              <a:cs typeface="Times New Roman" panose="02020603050405020304" pitchFamily="18" charset="0"/>
            </a:endParaRPr>
          </a:p>
          <a:p>
            <a:pPr lvl="1" algn="just">
              <a:spcBef>
                <a:spcPts val="0"/>
              </a:spcBef>
            </a:pPr>
            <a:r>
              <a:rPr lang="en-GB" sz="1400" dirty="0">
                <a:latin typeface="Times New Roman" panose="02020603050405020304" pitchFamily="18" charset="0"/>
                <a:ea typeface="MS Mincho" panose="02020609040205080304" pitchFamily="49" charset="-128"/>
                <a:cs typeface="Times New Roman" panose="02020603050405020304" pitchFamily="18" charset="0"/>
              </a:rPr>
              <a:t>S</a:t>
            </a:r>
            <a:r>
              <a:rPr lang="en-GB" sz="1400" dirty="0" smtClean="0">
                <a:effectLst/>
                <a:latin typeface="Times New Roman" panose="02020603050405020304" pitchFamily="18" charset="0"/>
                <a:ea typeface="MS Mincho" panose="02020609040205080304" pitchFamily="49" charset="-128"/>
                <a:cs typeface="Times New Roman" panose="02020603050405020304" pitchFamily="18" charset="0"/>
              </a:rPr>
              <a:t>tudents </a:t>
            </a:r>
            <a:r>
              <a:rPr lang="en-GB" sz="1400" dirty="0">
                <a:effectLst/>
                <a:latin typeface="Times New Roman" panose="02020603050405020304" pitchFamily="18" charset="0"/>
                <a:ea typeface="MS Mincho" panose="02020609040205080304" pitchFamily="49" charset="-128"/>
                <a:cs typeface="Times New Roman" panose="02020603050405020304" pitchFamily="18" charset="0"/>
              </a:rPr>
              <a:t>could stay at industrial partner’ workplace one to two times per week to implement the project according to the school schedule and industrial partner’s schedule in order to let students experience life in the workplace which is beneficial for students to better prepare themselves to be an outstanding employee after graduation. </a:t>
            </a:r>
          </a:p>
          <a:p>
            <a:endParaRPr lang="en-HK" dirty="0"/>
          </a:p>
        </p:txBody>
      </p:sp>
      <p:sp>
        <p:nvSpPr>
          <p:cNvPr id="4" name="Slide Number Placeholder 3">
            <a:extLst>
              <a:ext uri="{FF2B5EF4-FFF2-40B4-BE49-F238E27FC236}">
                <a16:creationId xmlns:a16="http://schemas.microsoft.com/office/drawing/2014/main" id="{BBFFD493-E8D0-3454-3FEB-C20418106370}"/>
              </a:ext>
            </a:extLst>
          </p:cNvPr>
          <p:cNvSpPr>
            <a:spLocks noGrp="1"/>
          </p:cNvSpPr>
          <p:nvPr>
            <p:ph type="sldNum" sz="quarter" idx="12"/>
          </p:nvPr>
        </p:nvSpPr>
        <p:spPr/>
        <p:txBody>
          <a:bodyPr/>
          <a:lstStyle/>
          <a:p>
            <a:fld id="{6662EB50-9E96-4B30-85C3-C06DD713726F}" type="slidenum">
              <a:rPr lang="en-US" smtClean="0"/>
              <a:t>10</a:t>
            </a:fld>
            <a:endParaRPr lang="en-US"/>
          </a:p>
        </p:txBody>
      </p:sp>
      <p:pic>
        <p:nvPicPr>
          <p:cNvPr id="5" name="Picture 4" descr="A logo of a company&#10;&#10;Description automatically generated">
            <a:extLst>
              <a:ext uri="{FF2B5EF4-FFF2-40B4-BE49-F238E27FC236}">
                <a16:creationId xmlns:a16="http://schemas.microsoft.com/office/drawing/2014/main" id="{6989907B-0415-97BF-4DCC-C5F409AF4E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Tree>
    <p:extLst>
      <p:ext uri="{BB962C8B-B14F-4D97-AF65-F5344CB8AC3E}">
        <p14:creationId xmlns:p14="http://schemas.microsoft.com/office/powerpoint/2010/main" val="1365259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5B8B-893C-1ACE-26E9-6DC6F0EFE5AF}"/>
              </a:ext>
            </a:extLst>
          </p:cNvPr>
          <p:cNvSpPr>
            <a:spLocks noGrp="1"/>
          </p:cNvSpPr>
          <p:nvPr>
            <p:ph type="title"/>
          </p:nvPr>
        </p:nvSpPr>
        <p:spPr/>
        <p:txBody>
          <a:bodyPr>
            <a:normAutofit/>
          </a:bodyPr>
          <a:lstStyle/>
          <a:p>
            <a:r>
              <a:rPr lang="en-GB" b="1" dirty="0">
                <a:effectLst/>
                <a:latin typeface="Times New Roman" panose="02020603050405020304" pitchFamily="18" charset="0"/>
                <a:ea typeface="MS Mincho" panose="02020609040205080304" pitchFamily="49" charset="-128"/>
                <a:cs typeface="Times New Roman" panose="02020603050405020304" pitchFamily="18" charset="0"/>
              </a:rPr>
              <a:t>Limitation and future directions</a:t>
            </a:r>
            <a:endParaRPr lang="en-HK" dirty="0"/>
          </a:p>
        </p:txBody>
      </p:sp>
      <p:sp>
        <p:nvSpPr>
          <p:cNvPr id="3" name="Content Placeholder 2">
            <a:extLst>
              <a:ext uri="{FF2B5EF4-FFF2-40B4-BE49-F238E27FC236}">
                <a16:creationId xmlns:a16="http://schemas.microsoft.com/office/drawing/2014/main" id="{EC3EC95E-C0DD-DA7D-30B3-BAB1C0B873BE}"/>
              </a:ext>
            </a:extLst>
          </p:cNvPr>
          <p:cNvSpPr>
            <a:spLocks noGrp="1"/>
          </p:cNvSpPr>
          <p:nvPr>
            <p:ph idx="1"/>
          </p:nvPr>
        </p:nvSpPr>
        <p:spPr/>
        <p:txBody>
          <a:bodyPr/>
          <a:lstStyle/>
          <a:p>
            <a:pPr algn="just"/>
            <a:r>
              <a:rPr lang="en-GB" sz="2000" dirty="0">
                <a:latin typeface="Times New Roman" panose="02020603050405020304" pitchFamily="18" charset="0"/>
                <a:ea typeface="MS Mincho" panose="02020609040205080304" pitchFamily="49" charset="-128"/>
                <a:cs typeface="Times New Roman" panose="02020603050405020304" pitchFamily="18" charset="0"/>
              </a:rPr>
              <a:t>T</a:t>
            </a:r>
            <a:r>
              <a:rPr lang="en-GB" sz="2000" dirty="0">
                <a:effectLst/>
                <a:latin typeface="Times New Roman" panose="02020603050405020304" pitchFamily="18" charset="0"/>
                <a:ea typeface="MS Mincho" panose="02020609040205080304" pitchFamily="49" charset="-128"/>
                <a:cs typeface="Times New Roman" panose="02020603050405020304" pitchFamily="18" charset="0"/>
              </a:rPr>
              <a:t>he research framework </a:t>
            </a:r>
            <a:r>
              <a:rPr lang="en-GB"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only tested </a:t>
            </a:r>
            <a:r>
              <a:rPr lang="en-GB" sz="20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in </a:t>
            </a:r>
            <a:r>
              <a:rPr lang="en-GB"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the area </a:t>
            </a:r>
            <a:r>
              <a:rPr lang="en-GB" sz="20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of </a:t>
            </a:r>
            <a:r>
              <a:rPr lang="en-GB"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Artificial Intelligence-based </a:t>
            </a:r>
            <a:r>
              <a:rPr lang="en-GB" sz="2000" dirty="0">
                <a:effectLst/>
                <a:latin typeface="Times New Roman" panose="02020603050405020304" pitchFamily="18" charset="0"/>
                <a:ea typeface="MS Mincho" panose="02020609040205080304" pitchFamily="49" charset="-128"/>
                <a:cs typeface="Times New Roman" panose="02020603050405020304" pitchFamily="18" charset="0"/>
              </a:rPr>
              <a:t>intelligence products, services, and systems, while other subject area may not be able to adopt the framework directly. </a:t>
            </a:r>
            <a:endParaRPr lang="en-GB" sz="2000" dirty="0" smtClean="0">
              <a:effectLst/>
              <a:latin typeface="Times New Roman" panose="02020603050405020304" pitchFamily="18" charset="0"/>
              <a:ea typeface="MS Mincho" panose="02020609040205080304" pitchFamily="49" charset="-128"/>
              <a:cs typeface="Times New Roman" panose="02020603050405020304" pitchFamily="18" charset="0"/>
            </a:endParaRPr>
          </a:p>
          <a:p>
            <a:pPr marL="0" indent="0" algn="just">
              <a:buNone/>
            </a:pPr>
            <a:endParaRPr lang="en-GB" sz="2000" dirty="0">
              <a:effectLst/>
              <a:latin typeface="Times New Roman" panose="02020603050405020304" pitchFamily="18" charset="0"/>
              <a:ea typeface="MS Mincho" panose="02020609040205080304" pitchFamily="49" charset="-128"/>
              <a:cs typeface="Times New Roman" panose="02020603050405020304" pitchFamily="18" charset="0"/>
            </a:endParaRPr>
          </a:p>
          <a:p>
            <a:pPr algn="just"/>
            <a:r>
              <a:rPr lang="en-GB" sz="20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F</a:t>
            </a:r>
            <a:r>
              <a:rPr lang="en-GB"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urther research directions</a:t>
            </a:r>
            <a:r>
              <a:rPr lang="en-GB" sz="2000" dirty="0">
                <a:effectLst/>
                <a:latin typeface="Times New Roman" panose="02020603050405020304" pitchFamily="18" charset="0"/>
                <a:ea typeface="MS Mincho" panose="02020609040205080304" pitchFamily="49" charset="-128"/>
                <a:cs typeface="Times New Roman" panose="02020603050405020304" pitchFamily="18" charset="0"/>
              </a:rPr>
              <a:t> can be based on the framework proposed in this study, researchers can further explore and develop framework to adapt to the fast-growing ICT environment and conduct additional research to adapt the framework of this study according to the subject area, and to compare and evaluate the performance between newly developed framework and other collaborative framework. </a:t>
            </a:r>
            <a:endParaRPr lang="en-HK" sz="2000" dirty="0">
              <a:effectLst/>
              <a:latin typeface="Times New Roman" panose="02020603050405020304" pitchFamily="18" charset="0"/>
              <a:ea typeface="MS Mincho" panose="02020609040205080304" pitchFamily="49" charset="-128"/>
              <a:cs typeface="Times New Roman" panose="02020603050405020304" pitchFamily="18" charset="0"/>
            </a:endParaRPr>
          </a:p>
          <a:p>
            <a:endParaRPr lang="en-HK" dirty="0"/>
          </a:p>
        </p:txBody>
      </p:sp>
      <p:sp>
        <p:nvSpPr>
          <p:cNvPr id="4" name="Slide Number Placeholder 3">
            <a:extLst>
              <a:ext uri="{FF2B5EF4-FFF2-40B4-BE49-F238E27FC236}">
                <a16:creationId xmlns:a16="http://schemas.microsoft.com/office/drawing/2014/main" id="{3AB67645-B598-DC50-6B85-A7E334B7D53D}"/>
              </a:ext>
            </a:extLst>
          </p:cNvPr>
          <p:cNvSpPr>
            <a:spLocks noGrp="1"/>
          </p:cNvSpPr>
          <p:nvPr>
            <p:ph type="sldNum" sz="quarter" idx="12"/>
          </p:nvPr>
        </p:nvSpPr>
        <p:spPr/>
        <p:txBody>
          <a:bodyPr/>
          <a:lstStyle/>
          <a:p>
            <a:fld id="{6662EB50-9E96-4B30-85C3-C06DD713726F}" type="slidenum">
              <a:rPr lang="en-US" smtClean="0"/>
              <a:t>11</a:t>
            </a:fld>
            <a:endParaRPr lang="en-US"/>
          </a:p>
        </p:txBody>
      </p:sp>
      <p:pic>
        <p:nvPicPr>
          <p:cNvPr id="5" name="Picture 4" descr="A logo of a company&#10;&#10;Description automatically generated">
            <a:extLst>
              <a:ext uri="{FF2B5EF4-FFF2-40B4-BE49-F238E27FC236}">
                <a16:creationId xmlns:a16="http://schemas.microsoft.com/office/drawing/2014/main" id="{C8233E4A-6A92-D100-18AA-85D92FE91B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Tree>
    <p:extLst>
      <p:ext uri="{BB962C8B-B14F-4D97-AF65-F5344CB8AC3E}">
        <p14:creationId xmlns:p14="http://schemas.microsoft.com/office/powerpoint/2010/main" val="1102011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3A67-1501-B2CE-79F9-931BF85184CD}"/>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Reference</a:t>
            </a:r>
            <a:endParaRPr lang="en-HK"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3ED6180-1E3C-00E4-03CE-555ACCEA478C}"/>
              </a:ext>
            </a:extLst>
          </p:cNvPr>
          <p:cNvSpPr>
            <a:spLocks noGrp="1"/>
          </p:cNvSpPr>
          <p:nvPr>
            <p:ph idx="1"/>
          </p:nvPr>
        </p:nvSpPr>
        <p:spPr/>
        <p:txBody>
          <a:bodyPr>
            <a:normAutofit lnSpcReduction="10000"/>
          </a:bodyPr>
          <a:lstStyle/>
          <a:p>
            <a:pPr marL="0" marR="0" indent="0" algn="just">
              <a:spcBef>
                <a:spcPts val="0"/>
              </a:spcBef>
              <a:spcAft>
                <a:spcPts val="0"/>
              </a:spcAft>
              <a:buNone/>
            </a:pP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Mirko P., </a:t>
            </a:r>
            <a:r>
              <a:rPr lang="en-GB" sz="1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Lenardo</a:t>
            </a: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C. e S., Alexandre C., Felipe R., Renata S., Arthur F., </a:t>
            </a:r>
            <a:r>
              <a:rPr lang="en-GB" sz="1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Ednaldo</a:t>
            </a: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D., Emanuel D.,</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marR="0" indent="0" algn="just">
              <a:spcBef>
                <a:spcPts val="0"/>
              </a:spcBef>
              <a:spcAft>
                <a:spcPts val="0"/>
              </a:spcAft>
              <a:buNone/>
            </a:pP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Danilo S., </a:t>
            </a:r>
            <a:r>
              <a:rPr lang="en-GB" sz="1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Kyller</a:t>
            </a: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G., </a:t>
            </a:r>
            <a:r>
              <a:rPr lang="en-GB" sz="1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Kyller</a:t>
            </a: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 and Angelo P. (2020). Intelligent Software Engineering in the Context of Agile Software Development: A Systematic Literature Review. </a:t>
            </a:r>
            <a:r>
              <a:rPr lang="en-GB" sz="18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Information and Software Technology</a:t>
            </a: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119, 106241.</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marR="0" indent="0" algn="just">
              <a:spcBef>
                <a:spcPts val="0"/>
              </a:spcBef>
              <a:spcAft>
                <a:spcPts val="0"/>
              </a:spcAft>
              <a:buNone/>
            </a:pPr>
            <a:r>
              <a:rPr lang="en-GB" sz="18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marR="0" indent="0" algn="just">
              <a:spcBef>
                <a:spcPts val="0"/>
              </a:spcBef>
              <a:spcAft>
                <a:spcPts val="0"/>
              </a:spcAft>
              <a:buNone/>
            </a:pP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Ramakrishnan, K. &amp; Yasin, N. M. (2011). Higher learning institution - Industry collaboration: A necessity to improve teaching and learning process. </a:t>
            </a:r>
            <a:r>
              <a:rPr lang="en-GB" sz="18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6th International Conference on Computer Science &amp; Education (ICCSE)</a:t>
            </a: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1445-1449.</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marR="0" indent="0" algn="just">
              <a:spcBef>
                <a:spcPts val="0"/>
              </a:spcBef>
              <a:spcAft>
                <a:spcPts val="0"/>
              </a:spcAft>
              <a:buNone/>
            </a:pP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marR="0" indent="0" algn="just">
              <a:spcBef>
                <a:spcPts val="0"/>
              </a:spcBef>
              <a:spcAft>
                <a:spcPts val="0"/>
              </a:spcAft>
              <a:buNone/>
            </a:pP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Samuel, A. &amp; Omar, A.T. (2015). Universities-industry collaboration: A systematic review. </a:t>
            </a:r>
            <a:r>
              <a:rPr lang="en-GB" sz="18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Scandinavian Journal of Management</a:t>
            </a: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31(3), 387-408.</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marR="0" indent="0" algn="just">
              <a:spcBef>
                <a:spcPts val="0"/>
              </a:spcBef>
              <a:spcAft>
                <a:spcPts val="0"/>
              </a:spcAft>
              <a:buNone/>
            </a:pP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marR="0" indent="0" algn="just">
              <a:spcBef>
                <a:spcPts val="0"/>
              </a:spcBef>
              <a:spcAft>
                <a:spcPts val="0"/>
              </a:spcAft>
              <a:buNone/>
            </a:pP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Sapna, C. (2022). What is Agile?. LinkedIn Learning. Retrieved from </a:t>
            </a:r>
            <a:r>
              <a:rPr lang="en-GB" sz="1800" u="none" strike="noStrike"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https://www.linkedin.com/pulse/what-agile-sapna-choudhary?trk=articles_directory</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marR="0" indent="0" algn="just">
              <a:spcBef>
                <a:spcPts val="0"/>
              </a:spcBef>
              <a:spcAft>
                <a:spcPts val="0"/>
              </a:spcAft>
              <a:buNone/>
            </a:pP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marR="0" indent="0" algn="just">
              <a:spcBef>
                <a:spcPts val="0"/>
              </a:spcBef>
              <a:spcAft>
                <a:spcPts val="0"/>
              </a:spcAft>
              <a:buNone/>
            </a:pP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Tore, D. &amp; Torgeir, D. (2008). Empirical studies of agile software development: A systematic review. </a:t>
            </a:r>
            <a:r>
              <a:rPr lang="en-GB" sz="18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Information and Software Technology</a:t>
            </a: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50(9-10), 833-859.</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marR="0" indent="0" algn="just">
              <a:spcBef>
                <a:spcPts val="0"/>
              </a:spcBef>
              <a:spcAft>
                <a:spcPts val="0"/>
              </a:spcAft>
              <a:buNone/>
            </a:pP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marR="0" indent="0" algn="just">
              <a:spcBef>
                <a:spcPts val="0"/>
              </a:spcBef>
              <a:spcAft>
                <a:spcPts val="0"/>
              </a:spcAft>
              <a:buNone/>
            </a:pP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Zhao, W. &amp; Wang, A. (2008). University-industry Collaboration for Software Engineering Teaching. </a:t>
            </a:r>
            <a:r>
              <a:rPr lang="en-GB" sz="18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Proceeding of the 9th International Conference for Young Computer Scientists, IEEE Computer Society</a:t>
            </a:r>
            <a:r>
              <a:rPr lang="en-GB"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2681-2685.</a:t>
            </a:r>
            <a:r>
              <a:rPr lang="en-GB" sz="1800"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marL="0" indent="0">
              <a:buNone/>
            </a:pPr>
            <a:endParaRPr lang="en-HK" dirty="0"/>
          </a:p>
        </p:txBody>
      </p:sp>
      <p:sp>
        <p:nvSpPr>
          <p:cNvPr id="4" name="Slide Number Placeholder 3">
            <a:extLst>
              <a:ext uri="{FF2B5EF4-FFF2-40B4-BE49-F238E27FC236}">
                <a16:creationId xmlns:a16="http://schemas.microsoft.com/office/drawing/2014/main" id="{7F94FC36-56D3-BEB7-AE98-969D225261DD}"/>
              </a:ext>
            </a:extLst>
          </p:cNvPr>
          <p:cNvSpPr>
            <a:spLocks noGrp="1"/>
          </p:cNvSpPr>
          <p:nvPr>
            <p:ph type="sldNum" sz="quarter" idx="12"/>
          </p:nvPr>
        </p:nvSpPr>
        <p:spPr/>
        <p:txBody>
          <a:bodyPr/>
          <a:lstStyle/>
          <a:p>
            <a:fld id="{6662EB50-9E96-4B30-85C3-C06DD713726F}" type="slidenum">
              <a:rPr lang="en-US" smtClean="0"/>
              <a:t>12</a:t>
            </a:fld>
            <a:endParaRPr lang="en-US"/>
          </a:p>
        </p:txBody>
      </p:sp>
      <p:pic>
        <p:nvPicPr>
          <p:cNvPr id="5" name="Picture 4" descr="A logo of a company&#10;&#10;Description automatically generated">
            <a:extLst>
              <a:ext uri="{FF2B5EF4-FFF2-40B4-BE49-F238E27FC236}">
                <a16:creationId xmlns:a16="http://schemas.microsoft.com/office/drawing/2014/main" id="{487E1E16-A2D1-427A-8124-F721CBBBC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Tree>
    <p:extLst>
      <p:ext uri="{BB962C8B-B14F-4D97-AF65-F5344CB8AC3E}">
        <p14:creationId xmlns:p14="http://schemas.microsoft.com/office/powerpoint/2010/main" val="2517271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Outline</a:t>
            </a:r>
          </a:p>
        </p:txBody>
      </p:sp>
      <p:sp>
        <p:nvSpPr>
          <p:cNvPr id="3" name="Content Placeholder 2"/>
          <p:cNvSpPr>
            <a:spLocks noGrp="1"/>
          </p:cNvSpPr>
          <p:nvPr>
            <p:ph idx="1"/>
          </p:nvPr>
        </p:nvSpPr>
        <p:spPr/>
        <p:txBody>
          <a:bodyPr>
            <a:normAutofit/>
          </a:bodyPr>
          <a:lstStyle/>
          <a:p>
            <a:r>
              <a:rPr lang="en-US" sz="1800" dirty="0">
                <a:latin typeface="Times New Roman" panose="02020603050405020304" pitchFamily="18" charset="0"/>
                <a:cs typeface="Times New Roman" panose="02020603050405020304" pitchFamily="18" charset="0"/>
              </a:rPr>
              <a:t>Project Background</a:t>
            </a:r>
          </a:p>
          <a:p>
            <a:r>
              <a:rPr lang="en-US" sz="1800" dirty="0">
                <a:latin typeface="Times New Roman" panose="02020603050405020304" pitchFamily="18" charset="0"/>
                <a:cs typeface="Times New Roman" panose="02020603050405020304" pitchFamily="18" charset="0"/>
              </a:rPr>
              <a:t>Research Gap</a:t>
            </a:r>
          </a:p>
          <a:p>
            <a:r>
              <a:rPr lang="en-US" sz="1800" dirty="0">
                <a:latin typeface="Times New Roman" panose="02020603050405020304" pitchFamily="18" charset="0"/>
                <a:cs typeface="Times New Roman" panose="02020603050405020304" pitchFamily="18" charset="0"/>
              </a:rPr>
              <a:t>Collaboration Framework</a:t>
            </a:r>
          </a:p>
          <a:p>
            <a:r>
              <a:rPr lang="en-US" sz="1800" dirty="0">
                <a:latin typeface="Times New Roman" panose="02020603050405020304" pitchFamily="18" charset="0"/>
                <a:cs typeface="Times New Roman" panose="02020603050405020304" pitchFamily="18" charset="0"/>
              </a:rPr>
              <a:t>Collaboration Result</a:t>
            </a:r>
          </a:p>
          <a:p>
            <a:r>
              <a:rPr lang="en-US" sz="1800" dirty="0">
                <a:latin typeface="Times New Roman" panose="02020603050405020304" pitchFamily="18" charset="0"/>
                <a:cs typeface="Times New Roman" panose="02020603050405020304" pitchFamily="18" charset="0"/>
              </a:rPr>
              <a:t>Discussion</a:t>
            </a:r>
          </a:p>
          <a:p>
            <a:r>
              <a:rPr lang="en-US" sz="1800" dirty="0">
                <a:latin typeface="Times New Roman" panose="02020603050405020304" pitchFamily="18" charset="0"/>
                <a:cs typeface="Times New Roman" panose="02020603050405020304" pitchFamily="18" charset="0"/>
              </a:rPr>
              <a:t>Limitation and future directions</a:t>
            </a:r>
          </a:p>
        </p:txBody>
      </p:sp>
      <p:sp>
        <p:nvSpPr>
          <p:cNvPr id="4" name="Slide Number Placeholder 3">
            <a:extLst>
              <a:ext uri="{FF2B5EF4-FFF2-40B4-BE49-F238E27FC236}">
                <a16:creationId xmlns:a16="http://schemas.microsoft.com/office/drawing/2014/main" id="{F53B4AE4-4F9B-1E3E-BB06-6D88B261F381}"/>
              </a:ext>
            </a:extLst>
          </p:cNvPr>
          <p:cNvSpPr>
            <a:spLocks noGrp="1"/>
          </p:cNvSpPr>
          <p:nvPr>
            <p:ph type="sldNum" sz="quarter" idx="12"/>
          </p:nvPr>
        </p:nvSpPr>
        <p:spPr/>
        <p:txBody>
          <a:bodyPr/>
          <a:lstStyle/>
          <a:p>
            <a:fld id="{6662EB50-9E96-4B30-85C3-C06DD713726F}" type="slidenum">
              <a:rPr lang="en-US" smtClean="0"/>
              <a:t>2</a:t>
            </a:fld>
            <a:endParaRPr lang="en-US"/>
          </a:p>
        </p:txBody>
      </p:sp>
      <p:pic>
        <p:nvPicPr>
          <p:cNvPr id="6" name="Picture 5" descr="A logo of a company&#10;&#10;Description automatically generated">
            <a:extLst>
              <a:ext uri="{FF2B5EF4-FFF2-40B4-BE49-F238E27FC236}">
                <a16:creationId xmlns:a16="http://schemas.microsoft.com/office/drawing/2014/main" id="{90172D4F-D615-7474-621B-0389D3773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Tree>
    <p:extLst>
      <p:ext uri="{BB962C8B-B14F-4D97-AF65-F5344CB8AC3E}">
        <p14:creationId xmlns:p14="http://schemas.microsoft.com/office/powerpoint/2010/main" val="879707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B5DFB-F0CF-F978-18C6-3D809EFA3FB1}"/>
              </a:ext>
            </a:extLst>
          </p:cNvPr>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Self-</a:t>
            </a:r>
            <a:r>
              <a:rPr lang="en-US" b="1" dirty="0" err="1" smtClean="0">
                <a:latin typeface="Times New Roman" panose="02020603050405020304" pitchFamily="18" charset="0"/>
                <a:cs typeface="Times New Roman" panose="02020603050405020304" pitchFamily="18" charset="0"/>
              </a:rPr>
              <a:t>Phy</a:t>
            </a:r>
            <a:r>
              <a:rPr lang="en-US" b="1" dirty="0" smtClean="0">
                <a:latin typeface="Times New Roman" panose="02020603050405020304" pitchFamily="18" charset="0"/>
                <a:cs typeface="Times New Roman" panose="02020603050405020304" pitchFamily="18" charset="0"/>
              </a:rPr>
              <a:t>: Project </a:t>
            </a:r>
            <a:r>
              <a:rPr lang="en-US" b="1" dirty="0">
                <a:latin typeface="Times New Roman" panose="02020603050405020304" pitchFamily="18" charset="0"/>
                <a:cs typeface="Times New Roman" panose="02020603050405020304" pitchFamily="18" charset="0"/>
              </a:rPr>
              <a:t>Background</a:t>
            </a:r>
          </a:p>
        </p:txBody>
      </p:sp>
      <p:sp>
        <p:nvSpPr>
          <p:cNvPr id="3" name="Content Placeholder 2">
            <a:extLst>
              <a:ext uri="{FF2B5EF4-FFF2-40B4-BE49-F238E27FC236}">
                <a16:creationId xmlns:a16="http://schemas.microsoft.com/office/drawing/2014/main" id="{9B376E6C-862C-6062-876D-0F1214717F8D}"/>
              </a:ext>
            </a:extLst>
          </p:cNvPr>
          <p:cNvSpPr>
            <a:spLocks noGrp="1"/>
          </p:cNvSpPr>
          <p:nvPr>
            <p:ph idx="1"/>
          </p:nvPr>
        </p:nvSpPr>
        <p:spPr>
          <a:xfrm>
            <a:off x="838200" y="1825625"/>
            <a:ext cx="10625919" cy="4351338"/>
          </a:xfrm>
        </p:spPr>
        <p:txBody>
          <a:bodyPr>
            <a:normAutofit/>
          </a:bodyPr>
          <a:lstStyle/>
          <a:p>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Hong Kong has a </a:t>
            </a:r>
            <a:r>
              <a:rPr lang="en-GB" sz="1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high demand </a:t>
            </a: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of physical therapist</a:t>
            </a:r>
          </a:p>
          <a:p>
            <a:r>
              <a:rPr lang="en-GB" sz="1800" dirty="0">
                <a:latin typeface="Times New Roman" panose="02020603050405020304" pitchFamily="18" charset="0"/>
                <a:ea typeface="MS Mincho" panose="02020609040205080304" pitchFamily="49" charset="-128"/>
                <a:cs typeface="Times New Roman" panose="02020603050405020304" pitchFamily="18" charset="0"/>
              </a:rPr>
              <a:t>T</a:t>
            </a: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he ratio between registered physiotherapist and patient is about </a:t>
            </a:r>
            <a:r>
              <a:rPr lang="en-GB" sz="1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1:3800</a:t>
            </a:r>
          </a:p>
          <a:p>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Of the 3800 patients, each physiotherapist treats an average of </a:t>
            </a:r>
            <a:r>
              <a:rPr lang="en-GB" sz="1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662</a:t>
            </a: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 elderly </a:t>
            </a:r>
            <a:r>
              <a:rPr lang="en-GB" sz="1800" dirty="0" smtClean="0">
                <a:effectLst/>
                <a:latin typeface="Times New Roman" panose="02020603050405020304" pitchFamily="18" charset="0"/>
                <a:ea typeface="MS Mincho" panose="02020609040205080304" pitchFamily="49" charset="-128"/>
                <a:cs typeface="Times New Roman" panose="02020603050405020304" pitchFamily="18" charset="0"/>
              </a:rPr>
              <a:t>people</a:t>
            </a:r>
            <a:endParaRPr lang="en-GB" sz="1800" dirty="0">
              <a:effectLst/>
              <a:latin typeface="Times New Roman" panose="02020603050405020304" pitchFamily="18" charset="0"/>
              <a:ea typeface="MS Mincho" panose="02020609040205080304" pitchFamily="49" charset="-128"/>
              <a:cs typeface="Times New Roman" panose="02020603050405020304" pitchFamily="18" charset="0"/>
            </a:endParaRPr>
          </a:p>
          <a:p>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The average queening time of physical therapist service in public hospital is about </a:t>
            </a:r>
            <a:r>
              <a:rPr lang="en-GB" sz="1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33 </a:t>
            </a:r>
            <a:r>
              <a:rPr lang="en-GB" sz="18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weeks</a:t>
            </a:r>
            <a:endParaRPr lang="en-GB" sz="1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719A75BC-D19F-0D99-9421-D117245A088B}"/>
              </a:ext>
            </a:extLst>
          </p:cNvPr>
          <p:cNvSpPr>
            <a:spLocks noGrp="1"/>
          </p:cNvSpPr>
          <p:nvPr>
            <p:ph type="sldNum" sz="quarter" idx="12"/>
          </p:nvPr>
        </p:nvSpPr>
        <p:spPr/>
        <p:txBody>
          <a:bodyPr/>
          <a:lstStyle/>
          <a:p>
            <a:fld id="{6662EB50-9E96-4B30-85C3-C06DD713726F}" type="slidenum">
              <a:rPr lang="en-US" smtClean="0"/>
              <a:t>3</a:t>
            </a:fld>
            <a:endParaRPr lang="en-US"/>
          </a:p>
        </p:txBody>
      </p:sp>
      <p:pic>
        <p:nvPicPr>
          <p:cNvPr id="5" name="Picture 4">
            <a:extLst>
              <a:ext uri="{FF2B5EF4-FFF2-40B4-BE49-F238E27FC236}">
                <a16:creationId xmlns:a16="http://schemas.microsoft.com/office/drawing/2014/main" id="{4D67DF9F-3A77-E1DC-E6ED-A53C010BC0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429" y="3481942"/>
            <a:ext cx="4271352" cy="2840005"/>
          </a:xfrm>
          <a:prstGeom prst="rect">
            <a:avLst/>
          </a:prstGeom>
          <a:noFill/>
          <a:ln>
            <a:noFill/>
          </a:ln>
        </p:spPr>
      </p:pic>
      <p:sp>
        <p:nvSpPr>
          <p:cNvPr id="7" name="TextBox 6">
            <a:extLst>
              <a:ext uri="{FF2B5EF4-FFF2-40B4-BE49-F238E27FC236}">
                <a16:creationId xmlns:a16="http://schemas.microsoft.com/office/drawing/2014/main" id="{BE8AA1BC-5792-8CD9-7CED-EED90AA2B552}"/>
              </a:ext>
            </a:extLst>
          </p:cNvPr>
          <p:cNvSpPr txBox="1"/>
          <p:nvPr/>
        </p:nvSpPr>
        <p:spPr>
          <a:xfrm>
            <a:off x="1104429" y="6325096"/>
            <a:ext cx="9469104" cy="307777"/>
          </a:xfrm>
          <a:prstGeom prst="rect">
            <a:avLst/>
          </a:prstGeom>
          <a:noFill/>
        </p:spPr>
        <p:txBody>
          <a:bodyPr wrap="square">
            <a:spAutoFit/>
          </a:bodyPr>
          <a:lstStyle/>
          <a:p>
            <a:pPr marL="0" marR="0" algn="ctr">
              <a:spcBef>
                <a:spcPts val="0"/>
              </a:spcBef>
              <a:spcAft>
                <a:spcPts val="0"/>
              </a:spcAft>
            </a:pPr>
            <a:r>
              <a:rPr lang="en-US" sz="1400" dirty="0">
                <a:effectLst/>
                <a:latin typeface="Times New Roman" panose="02020603050405020304" pitchFamily="18" charset="0"/>
                <a:ea typeface="MS Mincho" panose="02020609040205080304" pitchFamily="49" charset="-128"/>
              </a:rPr>
              <a:t>Demonstration of Self-</a:t>
            </a:r>
            <a:r>
              <a:rPr lang="en-US" sz="1400" dirty="0" err="1">
                <a:effectLst/>
                <a:latin typeface="Times New Roman" panose="02020603050405020304" pitchFamily="18" charset="0"/>
                <a:ea typeface="MS Mincho" panose="02020609040205080304" pitchFamily="49" charset="-128"/>
              </a:rPr>
              <a:t>Phy</a:t>
            </a:r>
            <a:endParaRPr lang="en-HK" sz="1400" dirty="0">
              <a:effectLst/>
              <a:latin typeface="Times New Roman" panose="02020603050405020304" pitchFamily="18" charset="0"/>
              <a:ea typeface="MS Mincho" panose="02020609040205080304" pitchFamily="49" charset="-128"/>
            </a:endParaRPr>
          </a:p>
        </p:txBody>
      </p:sp>
      <p:pic>
        <p:nvPicPr>
          <p:cNvPr id="8" name="Picture 7">
            <a:extLst>
              <a:ext uri="{FF2B5EF4-FFF2-40B4-BE49-F238E27FC236}">
                <a16:creationId xmlns:a16="http://schemas.microsoft.com/office/drawing/2014/main" id="{199D8AB9-8182-1A77-68D8-CF427492C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578" y="3481942"/>
            <a:ext cx="5026955" cy="2813161"/>
          </a:xfrm>
          <a:prstGeom prst="rect">
            <a:avLst/>
          </a:prstGeom>
        </p:spPr>
      </p:pic>
      <p:pic>
        <p:nvPicPr>
          <p:cNvPr id="6" name="Picture 5" descr="A logo of a company&#10;&#10;Description automatically generated">
            <a:extLst>
              <a:ext uri="{FF2B5EF4-FFF2-40B4-BE49-F238E27FC236}">
                <a16:creationId xmlns:a16="http://schemas.microsoft.com/office/drawing/2014/main" id="{75BE4428-2C2C-7F43-51DD-C22159B8DA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Tree>
    <p:extLst>
      <p:ext uri="{BB962C8B-B14F-4D97-AF65-F5344CB8AC3E}">
        <p14:creationId xmlns:p14="http://schemas.microsoft.com/office/powerpoint/2010/main" val="3491936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8B61-A36F-CBB4-63B5-58208DF4B624}"/>
              </a:ext>
            </a:extLst>
          </p:cNvPr>
          <p:cNvSpPr>
            <a:spLocks noGrp="1"/>
          </p:cNvSpPr>
          <p:nvPr>
            <p:ph type="title"/>
          </p:nvPr>
        </p:nvSpPr>
        <p:spPr/>
        <p:txBody>
          <a:bodyPr>
            <a:normAutofit/>
          </a:bodyPr>
          <a:lstStyle/>
          <a:p>
            <a:r>
              <a:rPr lang="en-GB" b="1" dirty="0">
                <a:effectLst/>
                <a:latin typeface="Times New Roman" panose="02020603050405020304" pitchFamily="18" charset="0"/>
                <a:ea typeface="MS Mincho" panose="02020609040205080304" pitchFamily="49" charset="-128"/>
                <a:cs typeface="Times New Roman" panose="02020603050405020304" pitchFamily="18" charset="0"/>
              </a:rPr>
              <a:t>Research Gap</a:t>
            </a:r>
            <a:endParaRPr lang="en-HK" dirty="0"/>
          </a:p>
        </p:txBody>
      </p:sp>
      <p:sp>
        <p:nvSpPr>
          <p:cNvPr id="3" name="Content Placeholder 2">
            <a:extLst>
              <a:ext uri="{FF2B5EF4-FFF2-40B4-BE49-F238E27FC236}">
                <a16:creationId xmlns:a16="http://schemas.microsoft.com/office/drawing/2014/main" id="{3DE0D859-8B80-1DE8-3B4B-1486DA3FB3E9}"/>
              </a:ext>
            </a:extLst>
          </p:cNvPr>
          <p:cNvSpPr>
            <a:spLocks noGrp="1"/>
          </p:cNvSpPr>
          <p:nvPr>
            <p:ph idx="1"/>
          </p:nvPr>
        </p:nvSpPr>
        <p:spPr/>
        <p:txBody>
          <a:bodyPr>
            <a:normAutofit/>
          </a:bodyPr>
          <a:lstStyle/>
          <a:p>
            <a:pPr algn="just">
              <a:spcBef>
                <a:spcPts val="0"/>
              </a:spcBef>
            </a:pP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With the competition on the development of new technologies are increasing tremendously in recent decades, which forces all industrial sectors are more likely to recruit high skilled and qualified graduates as they can bring more value to the company and help the company to survival in today’s highly competitive environment (Ramakrishnan &amp; Yasin, 2011). </a:t>
            </a:r>
          </a:p>
          <a:p>
            <a:pPr marL="0" marR="0" indent="180340" algn="just">
              <a:spcBef>
                <a:spcPts val="0"/>
              </a:spcBef>
              <a:spcAft>
                <a:spcPts val="0"/>
              </a:spcAft>
            </a:pPr>
            <a:endParaRPr lang="en-GB" sz="1800" dirty="0">
              <a:latin typeface="Times New Roman" panose="02020603050405020304" pitchFamily="18" charset="0"/>
              <a:ea typeface="MS Mincho" panose="02020609040205080304" pitchFamily="49" charset="-128"/>
              <a:cs typeface="Times New Roman" panose="02020603050405020304" pitchFamily="18" charset="0"/>
            </a:endParaRPr>
          </a:p>
          <a:p>
            <a:pPr algn="just">
              <a:spcBef>
                <a:spcPts val="0"/>
              </a:spcBef>
            </a:pP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The concepts of institute and industry collaboration was first introduced by Sunderland Technical College in Northern England in 1903, which was known as the “Sandwich Program” (Zhao &amp; Wang, 2008). The collaboration between Institute and industry has existed for more than ten decades, especially in the area of technology.  </a:t>
            </a:r>
          </a:p>
          <a:p>
            <a:pPr marL="0" marR="0" indent="180340" algn="just">
              <a:spcBef>
                <a:spcPts val="0"/>
              </a:spcBef>
              <a:spcAft>
                <a:spcPts val="0"/>
              </a:spcAft>
            </a:pPr>
            <a:endParaRPr lang="en-GB" sz="1800" dirty="0">
              <a:latin typeface="Times New Roman" panose="02020603050405020304" pitchFamily="18" charset="0"/>
              <a:ea typeface="MS Mincho" panose="02020609040205080304" pitchFamily="49" charset="-128"/>
              <a:cs typeface="Times New Roman" panose="02020603050405020304" pitchFamily="18" charset="0"/>
            </a:endParaRPr>
          </a:p>
          <a:p>
            <a:pPr algn="just">
              <a:spcBef>
                <a:spcPts val="0"/>
              </a:spcBef>
            </a:pPr>
            <a:r>
              <a:rPr lang="en-GB" sz="1800" b="1" dirty="0">
                <a:effectLst/>
                <a:latin typeface="Times New Roman" panose="02020603050405020304" pitchFamily="18" charset="0"/>
                <a:ea typeface="MS Mincho" panose="02020609040205080304" pitchFamily="49" charset="-128"/>
                <a:cs typeface="Times New Roman" panose="02020603050405020304" pitchFamily="18" charset="0"/>
              </a:rPr>
              <a:t>However</a:t>
            </a: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 there is still a </a:t>
            </a:r>
            <a:r>
              <a:rPr lang="en-GB" sz="1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missing research gap</a:t>
            </a: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 focusing on developing healthcare system by the collaboration between institute and industry in the context of Hong Kong especially with the participation of NGO&amp;NPO (Samuel &amp; Omar, 2015). </a:t>
            </a:r>
          </a:p>
          <a:p>
            <a:pPr algn="just">
              <a:spcBef>
                <a:spcPts val="0"/>
              </a:spcBef>
            </a:pP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pPr algn="just">
              <a:spcBef>
                <a:spcPts val="0"/>
              </a:spcBef>
            </a:pP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Thus, the </a:t>
            </a:r>
            <a:r>
              <a:rPr lang="en-GB" sz="1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objective of this study</a:t>
            </a: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 is to investigate and </a:t>
            </a:r>
            <a:r>
              <a:rPr lang="en-GB" sz="1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fill the research gap </a:t>
            </a:r>
            <a:r>
              <a:rPr lang="en-GB" sz="1800" dirty="0">
                <a:effectLst/>
                <a:latin typeface="Times New Roman" panose="02020603050405020304" pitchFamily="18" charset="0"/>
                <a:ea typeface="MS Mincho" panose="02020609040205080304" pitchFamily="49" charset="-128"/>
                <a:cs typeface="Times New Roman" panose="02020603050405020304" pitchFamily="18" charset="0"/>
              </a:rPr>
              <a:t>of the collaboration framework between three parties for the coronavirus period and post corona virus era for the artificial intelligence-based healthcare system.</a:t>
            </a:r>
            <a:endParaRPr lang="en-HK" sz="1800" dirty="0">
              <a:effectLst/>
              <a:latin typeface="Courier New" panose="02070309020205020404" pitchFamily="49" charset="0"/>
              <a:ea typeface="MS Mincho" panose="02020609040205080304" pitchFamily="49" charset="-128"/>
              <a:cs typeface="Times New Roman" panose="02020603050405020304" pitchFamily="18" charset="0"/>
            </a:endParaRPr>
          </a:p>
          <a:p>
            <a:endParaRPr lang="en-HK" dirty="0"/>
          </a:p>
        </p:txBody>
      </p:sp>
      <p:sp>
        <p:nvSpPr>
          <p:cNvPr id="4" name="Slide Number Placeholder 3">
            <a:extLst>
              <a:ext uri="{FF2B5EF4-FFF2-40B4-BE49-F238E27FC236}">
                <a16:creationId xmlns:a16="http://schemas.microsoft.com/office/drawing/2014/main" id="{F2F8B1E2-013D-CAF7-2A44-725C6EBCFFF6}"/>
              </a:ext>
            </a:extLst>
          </p:cNvPr>
          <p:cNvSpPr>
            <a:spLocks noGrp="1"/>
          </p:cNvSpPr>
          <p:nvPr>
            <p:ph type="sldNum" sz="quarter" idx="12"/>
          </p:nvPr>
        </p:nvSpPr>
        <p:spPr/>
        <p:txBody>
          <a:bodyPr/>
          <a:lstStyle/>
          <a:p>
            <a:fld id="{6662EB50-9E96-4B30-85C3-C06DD713726F}" type="slidenum">
              <a:rPr lang="en-US" smtClean="0"/>
              <a:t>4</a:t>
            </a:fld>
            <a:endParaRPr lang="en-US"/>
          </a:p>
        </p:txBody>
      </p:sp>
      <p:pic>
        <p:nvPicPr>
          <p:cNvPr id="5" name="Picture 4" descr="A logo of a company&#10;&#10;Description automatically generated">
            <a:extLst>
              <a:ext uri="{FF2B5EF4-FFF2-40B4-BE49-F238E27FC236}">
                <a16:creationId xmlns:a16="http://schemas.microsoft.com/office/drawing/2014/main" id="{E409487F-BE72-9E29-B1C5-D203AB734D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Tree>
    <p:extLst>
      <p:ext uri="{BB962C8B-B14F-4D97-AF65-F5344CB8AC3E}">
        <p14:creationId xmlns:p14="http://schemas.microsoft.com/office/powerpoint/2010/main" val="159430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8FD4-1CAC-5C6F-EB32-25C5C9025017}"/>
              </a:ext>
            </a:extLst>
          </p:cNvPr>
          <p:cNvSpPr>
            <a:spLocks noGrp="1"/>
          </p:cNvSpPr>
          <p:nvPr>
            <p:ph type="title"/>
          </p:nvPr>
        </p:nvSpPr>
        <p:spPr/>
        <p:txBody>
          <a:bodyPr>
            <a:normAutofit/>
          </a:bodyPr>
          <a:lstStyle/>
          <a:p>
            <a:r>
              <a:rPr lang="en-GB" b="1" dirty="0">
                <a:effectLst/>
                <a:latin typeface="Times New Roman" panose="02020603050405020304" pitchFamily="18" charset="0"/>
                <a:ea typeface="MS Mincho" panose="02020609040205080304" pitchFamily="49" charset="-128"/>
                <a:cs typeface="Times New Roman" panose="02020603050405020304" pitchFamily="18" charset="0"/>
              </a:rPr>
              <a:t>Collaboration </a:t>
            </a:r>
            <a:r>
              <a:rPr lang="en-GB" b="1" dirty="0" smtClean="0">
                <a:effectLst/>
                <a:latin typeface="Times New Roman" panose="02020603050405020304" pitchFamily="18" charset="0"/>
                <a:ea typeface="MS Mincho" panose="02020609040205080304" pitchFamily="49" charset="-128"/>
                <a:cs typeface="Times New Roman" panose="02020603050405020304" pitchFamily="18" charset="0"/>
              </a:rPr>
              <a:t>Framework (1)</a:t>
            </a:r>
            <a:endParaRPr lang="en-HK" dirty="0"/>
          </a:p>
        </p:txBody>
      </p:sp>
      <p:graphicFrame>
        <p:nvGraphicFramePr>
          <p:cNvPr id="4" name="Table 3">
            <a:extLst>
              <a:ext uri="{FF2B5EF4-FFF2-40B4-BE49-F238E27FC236}">
                <a16:creationId xmlns:a16="http://schemas.microsoft.com/office/drawing/2014/main" id="{B81C3AEF-BC97-6B69-3C9C-494B218BAC9F}"/>
              </a:ext>
            </a:extLst>
          </p:cNvPr>
          <p:cNvGraphicFramePr>
            <a:graphicFrameLocks noGrp="1"/>
          </p:cNvGraphicFramePr>
          <p:nvPr>
            <p:extLst>
              <p:ext uri="{D42A27DB-BD31-4B8C-83A1-F6EECF244321}">
                <p14:modId xmlns:p14="http://schemas.microsoft.com/office/powerpoint/2010/main" val="690361343"/>
              </p:ext>
            </p:extLst>
          </p:nvPr>
        </p:nvGraphicFramePr>
        <p:xfrm>
          <a:off x="1073167" y="1439839"/>
          <a:ext cx="9846860" cy="4614105"/>
        </p:xfrm>
        <a:graphic>
          <a:graphicData uri="http://schemas.openxmlformats.org/drawingml/2006/table">
            <a:tbl>
              <a:tblPr firstRow="1" firstCol="1" bandRow="1">
                <a:tableStyleId>{5C22544A-7EE6-4342-B048-85BDC9FD1C3A}</a:tableStyleId>
              </a:tblPr>
              <a:tblGrid>
                <a:gridCol w="2970780">
                  <a:extLst>
                    <a:ext uri="{9D8B030D-6E8A-4147-A177-3AD203B41FA5}">
                      <a16:colId xmlns:a16="http://schemas.microsoft.com/office/drawing/2014/main" val="2697036112"/>
                    </a:ext>
                  </a:extLst>
                </a:gridCol>
                <a:gridCol w="6876080">
                  <a:extLst>
                    <a:ext uri="{9D8B030D-6E8A-4147-A177-3AD203B41FA5}">
                      <a16:colId xmlns:a16="http://schemas.microsoft.com/office/drawing/2014/main" val="2253798420"/>
                    </a:ext>
                  </a:extLst>
                </a:gridCol>
              </a:tblGrid>
              <a:tr h="604129">
                <a:tc>
                  <a:txBody>
                    <a:bodyPr/>
                    <a:lstStyle/>
                    <a:p>
                      <a:pPr marL="0" marR="0">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Project Duration</a:t>
                      </a:r>
                      <a:endParaRPr lang="en-HK"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12 months</a:t>
                      </a:r>
                      <a:r>
                        <a:rPr lang="en-HK" sz="1800" dirty="0">
                          <a:effectLst/>
                          <a:latin typeface="Times New Roman" panose="02020603050405020304" pitchFamily="18" charset="0"/>
                          <a:cs typeface="Times New Roman" panose="02020603050405020304" pitchFamily="18" charset="0"/>
                        </a:rPr>
                        <a:t> - </a:t>
                      </a:r>
                      <a:r>
                        <a:rPr lang="en-US" sz="1800" dirty="0">
                          <a:effectLst/>
                          <a:latin typeface="Times New Roman" panose="02020603050405020304" pitchFamily="18" charset="0"/>
                          <a:cs typeface="Times New Roman" panose="02020603050405020304" pitchFamily="18" charset="0"/>
                        </a:rPr>
                        <a:t>SEP 2021 to AUG 2022</a:t>
                      </a:r>
                      <a:endParaRPr lang="en-HK"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73836064"/>
                  </a:ext>
                </a:extLst>
              </a:tr>
              <a:tr h="821542">
                <a:tc>
                  <a:txBody>
                    <a:bodyPr/>
                    <a:lstStyle/>
                    <a:p>
                      <a:pPr marL="0" marR="0">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Project area</a:t>
                      </a:r>
                      <a:endParaRPr lang="en-HK"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a:effectLst/>
                          <a:latin typeface="Times New Roman" panose="02020603050405020304" pitchFamily="18" charset="0"/>
                          <a:cs typeface="Times New Roman" panose="02020603050405020304" pitchFamily="18" charset="0"/>
                        </a:rPr>
                        <a:t>Artificial Intelligence based Healthcare System</a:t>
                      </a:r>
                      <a:endParaRPr lang="en-HK"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65328833"/>
                  </a:ext>
                </a:extLst>
              </a:tr>
              <a:tr h="1241583">
                <a:tc>
                  <a:txBody>
                    <a:bodyPr/>
                    <a:lstStyle/>
                    <a:p>
                      <a:pPr marL="0" marR="0">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Project Team</a:t>
                      </a:r>
                      <a:endParaRPr lang="en-HK"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4 Software Engineering students from VTC</a:t>
                      </a:r>
                      <a:endParaRPr lang="en-HK" sz="18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1 industrial partner</a:t>
                      </a:r>
                      <a:endParaRPr lang="en-HK" sz="18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1 NGO&amp;NPO partner</a:t>
                      </a:r>
                      <a:endParaRPr lang="en-HK"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881449839"/>
                  </a:ext>
                </a:extLst>
              </a:tr>
              <a:tr h="821542">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Software Development Model</a:t>
                      </a:r>
                      <a:endParaRPr lang="en-HK"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a:effectLst/>
                          <a:latin typeface="Times New Roman" panose="02020603050405020304" pitchFamily="18" charset="0"/>
                          <a:cs typeface="Times New Roman" panose="02020603050405020304" pitchFamily="18" charset="0"/>
                        </a:rPr>
                        <a:t>Agile Model</a:t>
                      </a:r>
                      <a:endParaRPr lang="en-HK"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76127000"/>
                  </a:ext>
                </a:extLst>
              </a:tr>
              <a:tr h="401501">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Number of iterations</a:t>
                      </a:r>
                      <a:endParaRPr lang="en-HK"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a:effectLst/>
                          <a:latin typeface="Times New Roman" panose="02020603050405020304" pitchFamily="18" charset="0"/>
                          <a:cs typeface="Times New Roman" panose="02020603050405020304" pitchFamily="18" charset="0"/>
                        </a:rPr>
                        <a:t>11</a:t>
                      </a:r>
                      <a:endParaRPr lang="en-HK"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66536072"/>
                  </a:ext>
                </a:extLst>
              </a:tr>
              <a:tr h="723808">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Duration of each iteration</a:t>
                      </a:r>
                      <a:endParaRPr lang="en-HK"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4 weeks</a:t>
                      </a:r>
                      <a:endParaRPr lang="en-HK"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17532169"/>
                  </a:ext>
                </a:extLst>
              </a:tr>
            </a:tbl>
          </a:graphicData>
        </a:graphic>
      </p:graphicFrame>
      <p:sp>
        <p:nvSpPr>
          <p:cNvPr id="5" name="Rectangle 1">
            <a:extLst>
              <a:ext uri="{FF2B5EF4-FFF2-40B4-BE49-F238E27FC236}">
                <a16:creationId xmlns:a16="http://schemas.microsoft.com/office/drawing/2014/main" id="{F06AB1BB-F715-FEA5-8310-71F85E919C67}"/>
              </a:ext>
            </a:extLst>
          </p:cNvPr>
          <p:cNvSpPr>
            <a:spLocks noChangeArrowheads="1"/>
          </p:cNvSpPr>
          <p:nvPr/>
        </p:nvSpPr>
        <p:spPr bwMode="auto">
          <a:xfrm>
            <a:off x="1073167" y="6079934"/>
            <a:ext cx="98468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Table 1: Summary of the project details and collaboration framework</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8" name="Slide Number Placeholder 7">
            <a:extLst>
              <a:ext uri="{FF2B5EF4-FFF2-40B4-BE49-F238E27FC236}">
                <a16:creationId xmlns:a16="http://schemas.microsoft.com/office/drawing/2014/main" id="{A24B15E2-B8BE-3BD0-1ED0-771E2B6C9170}"/>
              </a:ext>
            </a:extLst>
          </p:cNvPr>
          <p:cNvSpPr>
            <a:spLocks noGrp="1"/>
          </p:cNvSpPr>
          <p:nvPr>
            <p:ph type="sldNum" sz="quarter" idx="12"/>
          </p:nvPr>
        </p:nvSpPr>
        <p:spPr/>
        <p:txBody>
          <a:bodyPr/>
          <a:lstStyle/>
          <a:p>
            <a:fld id="{6662EB50-9E96-4B30-85C3-C06DD713726F}" type="slidenum">
              <a:rPr lang="en-US" smtClean="0"/>
              <a:t>5</a:t>
            </a:fld>
            <a:endParaRPr lang="en-US"/>
          </a:p>
        </p:txBody>
      </p:sp>
      <p:pic>
        <p:nvPicPr>
          <p:cNvPr id="3" name="Picture 2" descr="agile-software-development-1024x476">
            <a:extLst>
              <a:ext uri="{FF2B5EF4-FFF2-40B4-BE49-F238E27FC236}">
                <a16:creationId xmlns:a16="http://schemas.microsoft.com/office/drawing/2014/main" id="{CACD2CD4-B1E4-AD80-F07A-A57ED85CDAE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1885" y="4091390"/>
            <a:ext cx="4238142" cy="1962554"/>
          </a:xfrm>
          <a:prstGeom prst="rect">
            <a:avLst/>
          </a:prstGeom>
          <a:noFill/>
          <a:ln>
            <a:noFill/>
          </a:ln>
        </p:spPr>
      </p:pic>
      <p:pic>
        <p:nvPicPr>
          <p:cNvPr id="6" name="Picture 5" descr="A logo of a company&#10;&#10;Description automatically generated">
            <a:extLst>
              <a:ext uri="{FF2B5EF4-FFF2-40B4-BE49-F238E27FC236}">
                <a16:creationId xmlns:a16="http://schemas.microsoft.com/office/drawing/2014/main" id="{12FC7BB8-9E31-5492-F5DB-43888DC4E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Tree>
    <p:extLst>
      <p:ext uri="{BB962C8B-B14F-4D97-AF65-F5344CB8AC3E}">
        <p14:creationId xmlns:p14="http://schemas.microsoft.com/office/powerpoint/2010/main" val="862610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8FD4-1CAC-5C6F-EB32-25C5C9025017}"/>
              </a:ext>
            </a:extLst>
          </p:cNvPr>
          <p:cNvSpPr>
            <a:spLocks noGrp="1"/>
          </p:cNvSpPr>
          <p:nvPr>
            <p:ph type="title"/>
          </p:nvPr>
        </p:nvSpPr>
        <p:spPr/>
        <p:txBody>
          <a:bodyPr>
            <a:normAutofit/>
          </a:bodyPr>
          <a:lstStyle/>
          <a:p>
            <a:r>
              <a:rPr lang="en-GB" b="1" dirty="0">
                <a:effectLst/>
                <a:latin typeface="Times New Roman" panose="02020603050405020304" pitchFamily="18" charset="0"/>
                <a:ea typeface="MS Mincho" panose="02020609040205080304" pitchFamily="49" charset="-128"/>
                <a:cs typeface="Times New Roman" panose="02020603050405020304" pitchFamily="18" charset="0"/>
              </a:rPr>
              <a:t>Collaboration </a:t>
            </a:r>
            <a:r>
              <a:rPr lang="en-GB" b="1" dirty="0" smtClean="0">
                <a:effectLst/>
                <a:latin typeface="Times New Roman" panose="02020603050405020304" pitchFamily="18" charset="0"/>
                <a:ea typeface="MS Mincho" panose="02020609040205080304" pitchFamily="49" charset="-128"/>
                <a:cs typeface="Times New Roman" panose="02020603050405020304" pitchFamily="18" charset="0"/>
              </a:rPr>
              <a:t>Framework (2)</a:t>
            </a:r>
            <a:endParaRPr lang="en-HK" dirty="0"/>
          </a:p>
        </p:txBody>
      </p:sp>
      <p:sp>
        <p:nvSpPr>
          <p:cNvPr id="7" name="Rectangle 2">
            <a:extLst>
              <a:ext uri="{FF2B5EF4-FFF2-40B4-BE49-F238E27FC236}">
                <a16:creationId xmlns:a16="http://schemas.microsoft.com/office/drawing/2014/main" id="{C4E89270-B0B3-FFC9-8173-E08A8451C9BA}"/>
              </a:ext>
            </a:extLst>
          </p:cNvPr>
          <p:cNvSpPr>
            <a:spLocks noChangeArrowheads="1"/>
          </p:cNvSpPr>
          <p:nvPr/>
        </p:nvSpPr>
        <p:spPr bwMode="auto">
          <a:xfrm>
            <a:off x="1115267" y="6048573"/>
            <a:ext cx="996146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Table 2: Summary of agile iteration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12" name="Slide Number Placeholder 11">
            <a:extLst>
              <a:ext uri="{FF2B5EF4-FFF2-40B4-BE49-F238E27FC236}">
                <a16:creationId xmlns:a16="http://schemas.microsoft.com/office/drawing/2014/main" id="{6FDD249A-7548-280F-BD84-1A73C8462E2C}"/>
              </a:ext>
            </a:extLst>
          </p:cNvPr>
          <p:cNvSpPr>
            <a:spLocks noGrp="1"/>
          </p:cNvSpPr>
          <p:nvPr>
            <p:ph type="sldNum" sz="quarter" idx="12"/>
          </p:nvPr>
        </p:nvSpPr>
        <p:spPr/>
        <p:txBody>
          <a:bodyPr/>
          <a:lstStyle/>
          <a:p>
            <a:fld id="{6662EB50-9E96-4B30-85C3-C06DD713726F}" type="slidenum">
              <a:rPr lang="en-US" smtClean="0"/>
              <a:t>6</a:t>
            </a:fld>
            <a:endParaRPr lang="en-US"/>
          </a:p>
        </p:txBody>
      </p:sp>
      <p:graphicFrame>
        <p:nvGraphicFramePr>
          <p:cNvPr id="15" name="Table 14">
            <a:extLst>
              <a:ext uri="{FF2B5EF4-FFF2-40B4-BE49-F238E27FC236}">
                <a16:creationId xmlns:a16="http://schemas.microsoft.com/office/drawing/2014/main" id="{41B07130-EB02-A381-6702-CCEC063C0D8F}"/>
              </a:ext>
            </a:extLst>
          </p:cNvPr>
          <p:cNvGraphicFramePr>
            <a:graphicFrameLocks noGrp="1"/>
          </p:cNvGraphicFramePr>
          <p:nvPr>
            <p:extLst>
              <p:ext uri="{D42A27DB-BD31-4B8C-83A1-F6EECF244321}">
                <p14:modId xmlns:p14="http://schemas.microsoft.com/office/powerpoint/2010/main" val="1399172983"/>
              </p:ext>
            </p:extLst>
          </p:nvPr>
        </p:nvGraphicFramePr>
        <p:xfrm>
          <a:off x="1115266" y="1580753"/>
          <a:ext cx="9961468" cy="4237210"/>
        </p:xfrm>
        <a:graphic>
          <a:graphicData uri="http://schemas.openxmlformats.org/drawingml/2006/table">
            <a:tbl>
              <a:tblPr firstRow="1" firstCol="1" bandRow="1">
                <a:tableStyleId>{5C22544A-7EE6-4342-B048-85BDC9FD1C3A}</a:tableStyleId>
              </a:tblPr>
              <a:tblGrid>
                <a:gridCol w="1987283">
                  <a:extLst>
                    <a:ext uri="{9D8B030D-6E8A-4147-A177-3AD203B41FA5}">
                      <a16:colId xmlns:a16="http://schemas.microsoft.com/office/drawing/2014/main" val="98242178"/>
                    </a:ext>
                  </a:extLst>
                </a:gridCol>
                <a:gridCol w="2135943">
                  <a:extLst>
                    <a:ext uri="{9D8B030D-6E8A-4147-A177-3AD203B41FA5}">
                      <a16:colId xmlns:a16="http://schemas.microsoft.com/office/drawing/2014/main" val="2960078848"/>
                    </a:ext>
                  </a:extLst>
                </a:gridCol>
                <a:gridCol w="5838242">
                  <a:extLst>
                    <a:ext uri="{9D8B030D-6E8A-4147-A177-3AD203B41FA5}">
                      <a16:colId xmlns:a16="http://schemas.microsoft.com/office/drawing/2014/main" val="1624251406"/>
                    </a:ext>
                  </a:extLst>
                </a:gridCol>
              </a:tblGrid>
              <a:tr h="383778">
                <a:tc>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Date</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Iteration Number</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Iteration Content</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7572545"/>
                  </a:ext>
                </a:extLst>
              </a:tr>
              <a:tr h="363087">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SEP 2021</a:t>
                      </a:r>
                      <a:endParaRPr lang="en-HK"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1</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rowSpan="11">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endParaRPr lang="en-HK" sz="1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A. Technical meeting with industrial partner &amp; prototype implementation (last for 3 to 3.5 weeks)</a:t>
                      </a:r>
                      <a:endParaRPr lang="en-HK" sz="1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endParaRPr lang="en-HK" sz="1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B. Project prototype showcase to industrial partner, NGO&amp;NPO, and potential user</a:t>
                      </a:r>
                      <a:endParaRPr lang="en-HK" sz="1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748577867"/>
                  </a:ext>
                </a:extLst>
              </a:tr>
              <a:tr h="363087">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OCT 2021</a:t>
                      </a:r>
                      <a:endParaRPr lang="en-HK"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2</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HK"/>
                    </a:p>
                  </a:txBody>
                  <a:tcPr/>
                </a:tc>
                <a:extLst>
                  <a:ext uri="{0D108BD9-81ED-4DB2-BD59-A6C34878D82A}">
                    <a16:rowId xmlns:a16="http://schemas.microsoft.com/office/drawing/2014/main" val="2816883331"/>
                  </a:ext>
                </a:extLst>
              </a:tr>
              <a:tr h="363087">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NOV 2021</a:t>
                      </a:r>
                      <a:endParaRPr lang="en-HK"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3</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HK"/>
                    </a:p>
                  </a:txBody>
                  <a:tcPr/>
                </a:tc>
                <a:extLst>
                  <a:ext uri="{0D108BD9-81ED-4DB2-BD59-A6C34878D82A}">
                    <a16:rowId xmlns:a16="http://schemas.microsoft.com/office/drawing/2014/main" val="3111507372"/>
                  </a:ext>
                </a:extLst>
              </a:tr>
              <a:tr h="363087">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DEC 2021</a:t>
                      </a:r>
                      <a:endParaRPr lang="en-HK"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4</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HK"/>
                    </a:p>
                  </a:txBody>
                  <a:tcPr/>
                </a:tc>
                <a:extLst>
                  <a:ext uri="{0D108BD9-81ED-4DB2-BD59-A6C34878D82A}">
                    <a16:rowId xmlns:a16="http://schemas.microsoft.com/office/drawing/2014/main" val="1829581041"/>
                  </a:ext>
                </a:extLst>
              </a:tr>
              <a:tr h="363087">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JAN 2022</a:t>
                      </a:r>
                      <a:endParaRPr lang="en-HK"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5</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HK"/>
                    </a:p>
                  </a:txBody>
                  <a:tcPr/>
                </a:tc>
                <a:extLst>
                  <a:ext uri="{0D108BD9-81ED-4DB2-BD59-A6C34878D82A}">
                    <a16:rowId xmlns:a16="http://schemas.microsoft.com/office/drawing/2014/main" val="2547115600"/>
                  </a:ext>
                </a:extLst>
              </a:tr>
              <a:tr h="363087">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FEB 2022</a:t>
                      </a:r>
                      <a:endParaRPr lang="en-HK"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6</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HK"/>
                    </a:p>
                  </a:txBody>
                  <a:tcPr/>
                </a:tc>
                <a:extLst>
                  <a:ext uri="{0D108BD9-81ED-4DB2-BD59-A6C34878D82A}">
                    <a16:rowId xmlns:a16="http://schemas.microsoft.com/office/drawing/2014/main" val="2604749678"/>
                  </a:ext>
                </a:extLst>
              </a:tr>
              <a:tr h="363087">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MAR 2022</a:t>
                      </a:r>
                      <a:endParaRPr lang="en-HK"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7</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HK"/>
                    </a:p>
                  </a:txBody>
                  <a:tcPr/>
                </a:tc>
                <a:extLst>
                  <a:ext uri="{0D108BD9-81ED-4DB2-BD59-A6C34878D82A}">
                    <a16:rowId xmlns:a16="http://schemas.microsoft.com/office/drawing/2014/main" val="2416258034"/>
                  </a:ext>
                </a:extLst>
              </a:tr>
              <a:tr h="363087">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APR 2022</a:t>
                      </a:r>
                      <a:endParaRPr lang="en-HK"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8</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HK"/>
                    </a:p>
                  </a:txBody>
                  <a:tcPr/>
                </a:tc>
                <a:extLst>
                  <a:ext uri="{0D108BD9-81ED-4DB2-BD59-A6C34878D82A}">
                    <a16:rowId xmlns:a16="http://schemas.microsoft.com/office/drawing/2014/main" val="4092610260"/>
                  </a:ext>
                </a:extLst>
              </a:tr>
              <a:tr h="363087">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MAY 2022</a:t>
                      </a:r>
                      <a:endParaRPr lang="en-HK"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9</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HK"/>
                    </a:p>
                  </a:txBody>
                  <a:tcPr/>
                </a:tc>
                <a:extLst>
                  <a:ext uri="{0D108BD9-81ED-4DB2-BD59-A6C34878D82A}">
                    <a16:rowId xmlns:a16="http://schemas.microsoft.com/office/drawing/2014/main" val="2837182177"/>
                  </a:ext>
                </a:extLst>
              </a:tr>
              <a:tr h="104067">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JUN 2022</a:t>
                      </a:r>
                      <a:endParaRPr lang="en-HK"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10</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HK"/>
                    </a:p>
                  </a:txBody>
                  <a:tcPr/>
                </a:tc>
                <a:extLst>
                  <a:ext uri="{0D108BD9-81ED-4DB2-BD59-A6C34878D82A}">
                    <a16:rowId xmlns:a16="http://schemas.microsoft.com/office/drawing/2014/main" val="3004728319"/>
                  </a:ext>
                </a:extLst>
              </a:tr>
              <a:tr h="311329">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JUL 2022</a:t>
                      </a:r>
                      <a:endParaRPr lang="en-HK"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11</a:t>
                      </a:r>
                      <a:endParaRPr lang="en-HK"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HK"/>
                    </a:p>
                  </a:txBody>
                  <a:tcPr/>
                </a:tc>
                <a:extLst>
                  <a:ext uri="{0D108BD9-81ED-4DB2-BD59-A6C34878D82A}">
                    <a16:rowId xmlns:a16="http://schemas.microsoft.com/office/drawing/2014/main" val="3626655492"/>
                  </a:ext>
                </a:extLst>
              </a:tr>
            </a:tbl>
          </a:graphicData>
        </a:graphic>
      </p:graphicFrame>
      <p:pic>
        <p:nvPicPr>
          <p:cNvPr id="9" name="Picture 8" descr="agile-software-development-1024x476">
            <a:extLst>
              <a:ext uri="{FF2B5EF4-FFF2-40B4-BE49-F238E27FC236}">
                <a16:creationId xmlns:a16="http://schemas.microsoft.com/office/drawing/2014/main" id="{5F002DE9-C078-4D26-5DD6-47E1792168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2790" y="3663391"/>
            <a:ext cx="4652805" cy="2154572"/>
          </a:xfrm>
          <a:prstGeom prst="rect">
            <a:avLst/>
          </a:prstGeom>
          <a:noFill/>
          <a:ln>
            <a:noFill/>
          </a:ln>
        </p:spPr>
      </p:pic>
      <p:pic>
        <p:nvPicPr>
          <p:cNvPr id="6" name="Picture 5" descr="A logo of a company&#10;&#10;Description automatically generated">
            <a:extLst>
              <a:ext uri="{FF2B5EF4-FFF2-40B4-BE49-F238E27FC236}">
                <a16:creationId xmlns:a16="http://schemas.microsoft.com/office/drawing/2014/main" id="{4BB9C83A-692F-9A5E-9228-27EB9925F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Tree>
    <p:extLst>
      <p:ext uri="{BB962C8B-B14F-4D97-AF65-F5344CB8AC3E}">
        <p14:creationId xmlns:p14="http://schemas.microsoft.com/office/powerpoint/2010/main" val="4116481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BFB46-B3DE-02D2-FE9F-6FE3A1E03787}"/>
              </a:ext>
            </a:extLst>
          </p:cNvPr>
          <p:cNvSpPr>
            <a:spLocks noGrp="1"/>
          </p:cNvSpPr>
          <p:nvPr>
            <p:ph type="title"/>
          </p:nvPr>
        </p:nvSpPr>
        <p:spPr/>
        <p:txBody>
          <a:bodyPr/>
          <a:lstStyle/>
          <a:p>
            <a:r>
              <a:rPr lang="en-GB" b="1" dirty="0">
                <a:effectLst/>
                <a:latin typeface="Times New Roman" panose="02020603050405020304" pitchFamily="18" charset="0"/>
                <a:ea typeface="MS Mincho" panose="02020609040205080304" pitchFamily="49" charset="-128"/>
                <a:cs typeface="Times New Roman" panose="02020603050405020304" pitchFamily="18" charset="0"/>
              </a:rPr>
              <a:t>Collaboration </a:t>
            </a:r>
            <a:r>
              <a:rPr lang="en-GB" b="1" dirty="0" smtClean="0">
                <a:effectLst/>
                <a:latin typeface="Times New Roman" panose="02020603050405020304" pitchFamily="18" charset="0"/>
                <a:ea typeface="MS Mincho" panose="02020609040205080304" pitchFamily="49" charset="-128"/>
                <a:cs typeface="Times New Roman" panose="02020603050405020304" pitchFamily="18" charset="0"/>
              </a:rPr>
              <a:t>Framework (3)</a:t>
            </a:r>
            <a:endParaRPr lang="en-HK" dirty="0"/>
          </a:p>
        </p:txBody>
      </p:sp>
      <p:pic>
        <p:nvPicPr>
          <p:cNvPr id="6" name="圖片 3">
            <a:extLst>
              <a:ext uri="{FF2B5EF4-FFF2-40B4-BE49-F238E27FC236}">
                <a16:creationId xmlns:a16="http://schemas.microsoft.com/office/drawing/2014/main" id="{B8ED3C6F-B80E-B498-E532-33B64B9FE5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122" y="2507599"/>
            <a:ext cx="4816860" cy="3612107"/>
          </a:xfrm>
          <a:prstGeom prst="rect">
            <a:avLst/>
          </a:prstGeom>
        </p:spPr>
      </p:pic>
      <p:sp>
        <p:nvSpPr>
          <p:cNvPr id="8" name="TextBox 7">
            <a:extLst>
              <a:ext uri="{FF2B5EF4-FFF2-40B4-BE49-F238E27FC236}">
                <a16:creationId xmlns:a16="http://schemas.microsoft.com/office/drawing/2014/main" id="{9ADEAB82-CD68-8815-BB0B-76B86AAB30A3}"/>
              </a:ext>
            </a:extLst>
          </p:cNvPr>
          <p:cNvSpPr txBox="1"/>
          <p:nvPr/>
        </p:nvSpPr>
        <p:spPr>
          <a:xfrm>
            <a:off x="952122" y="6119707"/>
            <a:ext cx="4816860" cy="523220"/>
          </a:xfrm>
          <a:prstGeom prst="rect">
            <a:avLst/>
          </a:prstGeom>
          <a:noFill/>
        </p:spPr>
        <p:txBody>
          <a:bodyPr wrap="square">
            <a:spAutoFit/>
          </a:bodyPr>
          <a:lstStyle/>
          <a:p>
            <a:pPr algn="ctr"/>
            <a:r>
              <a:rPr lang="en-US" sz="1400" dirty="0">
                <a:effectLst/>
                <a:latin typeface="Times New Roman" panose="02020603050405020304" pitchFamily="18" charset="0"/>
                <a:ea typeface="MS Mincho" panose="02020609040205080304" pitchFamily="49" charset="-128"/>
              </a:rPr>
              <a:t>Visiting Elderly Resources Center of Hong Kong Housing Society</a:t>
            </a:r>
            <a:endParaRPr lang="en-HK" sz="1400" dirty="0"/>
          </a:p>
        </p:txBody>
      </p:sp>
      <p:pic>
        <p:nvPicPr>
          <p:cNvPr id="9" name="圖片 4">
            <a:extLst>
              <a:ext uri="{FF2B5EF4-FFF2-40B4-BE49-F238E27FC236}">
                <a16:creationId xmlns:a16="http://schemas.microsoft.com/office/drawing/2014/main" id="{027463AE-F824-23FF-50B1-967716280B2B}"/>
              </a:ext>
            </a:extLst>
          </p:cNvPr>
          <p:cNvPicPr>
            <a:picLocks noChangeAspect="1"/>
          </p:cNvPicPr>
          <p:nvPr/>
        </p:nvPicPr>
        <p:blipFill>
          <a:blip r:embed="rId3">
            <a:extLst>
              <a:ext uri="{FF2B5EF4-FFF2-40B4-BE49-F238E27FC236}">
                <a16:creationI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a16="http://schemas.microsoft.com/office/drawing/2014/main" xmlns:lc="http://schemas.openxmlformats.org/drawingml/2006/lockedCanvas" id="{D4FD42B3-0C02-9DCF-E702-00BE9AECDA40}"/>
              </a:ext>
            </a:extLst>
          </a:blip>
          <a:srcRect r="6961"/>
          <a:stretch>
            <a:fillRect/>
          </a:stretch>
        </p:blipFill>
        <p:spPr>
          <a:xfrm>
            <a:off x="5993115" y="2484182"/>
            <a:ext cx="5073606" cy="3635524"/>
          </a:xfrm>
          <a:prstGeom prst="rect">
            <a:avLst/>
          </a:prstGeom>
        </p:spPr>
      </p:pic>
      <p:sp>
        <p:nvSpPr>
          <p:cNvPr id="11" name="TextBox 10">
            <a:extLst>
              <a:ext uri="{FF2B5EF4-FFF2-40B4-BE49-F238E27FC236}">
                <a16:creationId xmlns:a16="http://schemas.microsoft.com/office/drawing/2014/main" id="{3F23E586-7D85-3325-B25D-56CDB87E7851}"/>
              </a:ext>
            </a:extLst>
          </p:cNvPr>
          <p:cNvSpPr txBox="1"/>
          <p:nvPr/>
        </p:nvSpPr>
        <p:spPr>
          <a:xfrm>
            <a:off x="5993115" y="6119706"/>
            <a:ext cx="5073606" cy="311496"/>
          </a:xfrm>
          <a:prstGeom prst="rect">
            <a:avLst/>
          </a:prstGeom>
          <a:noFill/>
        </p:spPr>
        <p:txBody>
          <a:bodyPr wrap="square">
            <a:spAutoFit/>
          </a:bodyPr>
          <a:lstStyle/>
          <a:p>
            <a:pPr marL="228600" marR="0" algn="ctr">
              <a:lnSpc>
                <a:spcPct val="107000"/>
              </a:lnSpc>
              <a:spcBef>
                <a:spcPts val="0"/>
              </a:spcBef>
              <a:spcAft>
                <a:spcPts val="800"/>
              </a:spcAft>
            </a:pP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Meeting with potential user in person</a:t>
            </a:r>
            <a:endParaRPr lang="en-HK"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2" name="Slide Number Placeholder 11">
            <a:extLst>
              <a:ext uri="{FF2B5EF4-FFF2-40B4-BE49-F238E27FC236}">
                <a16:creationId xmlns:a16="http://schemas.microsoft.com/office/drawing/2014/main" id="{50C45D3A-D25B-06B0-6E70-F0C6F694D23B}"/>
              </a:ext>
            </a:extLst>
          </p:cNvPr>
          <p:cNvSpPr>
            <a:spLocks noGrp="1"/>
          </p:cNvSpPr>
          <p:nvPr>
            <p:ph type="sldNum" sz="quarter" idx="12"/>
          </p:nvPr>
        </p:nvSpPr>
        <p:spPr/>
        <p:txBody>
          <a:bodyPr/>
          <a:lstStyle/>
          <a:p>
            <a:fld id="{6662EB50-9E96-4B30-85C3-C06DD713726F}" type="slidenum">
              <a:rPr lang="en-US" smtClean="0"/>
              <a:t>7</a:t>
            </a:fld>
            <a:endParaRPr lang="en-US"/>
          </a:p>
        </p:txBody>
      </p:sp>
      <p:sp>
        <p:nvSpPr>
          <p:cNvPr id="5" name="Title 1">
            <a:extLst>
              <a:ext uri="{FF2B5EF4-FFF2-40B4-BE49-F238E27FC236}">
                <a16:creationId xmlns:a16="http://schemas.microsoft.com/office/drawing/2014/main" id="{69B5BFC9-8B8B-B8CB-ECE9-9398E2D31998}"/>
              </a:ext>
            </a:extLst>
          </p:cNvPr>
          <p:cNvSpPr txBox="1">
            <a:spLocks/>
          </p:cNvSpPr>
          <p:nvPr/>
        </p:nvSpPr>
        <p:spPr>
          <a:xfrm>
            <a:off x="838200" y="1741601"/>
            <a:ext cx="10515600" cy="646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latin typeface="Times New Roman" panose="02020603050405020304" pitchFamily="18" charset="0"/>
                <a:ea typeface="MS Mincho" panose="02020609040205080304" pitchFamily="49" charset="-128"/>
                <a:cs typeface="Times New Roman" panose="02020603050405020304" pitchFamily="18" charset="0"/>
              </a:rPr>
              <a:t>Learning Activities organized by NGO&amp;NPO</a:t>
            </a:r>
            <a:endParaRPr lang="en-HK" sz="2400" dirty="0"/>
          </a:p>
        </p:txBody>
      </p:sp>
      <p:pic>
        <p:nvPicPr>
          <p:cNvPr id="7" name="Picture 6" descr="A logo of a company&#10;&#10;Description automatically generated">
            <a:extLst>
              <a:ext uri="{FF2B5EF4-FFF2-40B4-BE49-F238E27FC236}">
                <a16:creationId xmlns:a16="http://schemas.microsoft.com/office/drawing/2014/main" id="{A9816385-899D-E9AD-85F8-49AA93B2F9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Tree>
    <p:extLst>
      <p:ext uri="{BB962C8B-B14F-4D97-AF65-F5344CB8AC3E}">
        <p14:creationId xmlns:p14="http://schemas.microsoft.com/office/powerpoint/2010/main" val="2036689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5D91-7302-E4AB-47D3-6D4934825FF3}"/>
              </a:ext>
            </a:extLst>
          </p:cNvPr>
          <p:cNvSpPr>
            <a:spLocks noGrp="1"/>
          </p:cNvSpPr>
          <p:nvPr>
            <p:ph type="title"/>
          </p:nvPr>
        </p:nvSpPr>
        <p:spPr/>
        <p:txBody>
          <a:bodyPr>
            <a:normAutofit/>
          </a:bodyPr>
          <a:lstStyle/>
          <a:p>
            <a:r>
              <a:rPr lang="en-GB" b="1" dirty="0">
                <a:effectLst/>
                <a:latin typeface="Times New Roman" panose="02020603050405020304" pitchFamily="18" charset="0"/>
                <a:ea typeface="MS Mincho" panose="02020609040205080304" pitchFamily="49" charset="-128"/>
              </a:rPr>
              <a:t>Collaboration </a:t>
            </a:r>
            <a:r>
              <a:rPr lang="en-GB" b="1" dirty="0" smtClean="0">
                <a:effectLst/>
                <a:latin typeface="Times New Roman" panose="02020603050405020304" pitchFamily="18" charset="0"/>
                <a:ea typeface="MS Mincho" panose="02020609040205080304" pitchFamily="49" charset="-128"/>
              </a:rPr>
              <a:t>Result (1)</a:t>
            </a:r>
            <a:endParaRPr lang="en-HK" dirty="0"/>
          </a:p>
        </p:txBody>
      </p:sp>
      <p:pic>
        <p:nvPicPr>
          <p:cNvPr id="5" name="Picture 4">
            <a:extLst>
              <a:ext uri="{FF2B5EF4-FFF2-40B4-BE49-F238E27FC236}">
                <a16:creationId xmlns:a16="http://schemas.microsoft.com/office/drawing/2014/main" id="{BA448615-0856-6ACD-700A-50F667E753E5}"/>
              </a:ext>
            </a:extLst>
          </p:cNvPr>
          <p:cNvPicPr>
            <a:picLocks noChangeAspect="1"/>
          </p:cNvPicPr>
          <p:nvPr/>
        </p:nvPicPr>
        <p:blipFill>
          <a:blip r:embed="rId2"/>
          <a:stretch>
            <a:fillRect/>
          </a:stretch>
        </p:blipFill>
        <p:spPr>
          <a:xfrm>
            <a:off x="1026557" y="2738605"/>
            <a:ext cx="5233215" cy="3250587"/>
          </a:xfrm>
          <a:prstGeom prst="rect">
            <a:avLst/>
          </a:prstGeom>
        </p:spPr>
      </p:pic>
      <p:sp>
        <p:nvSpPr>
          <p:cNvPr id="7" name="TextBox 6">
            <a:extLst>
              <a:ext uri="{FF2B5EF4-FFF2-40B4-BE49-F238E27FC236}">
                <a16:creationId xmlns:a16="http://schemas.microsoft.com/office/drawing/2014/main" id="{BA88121B-B314-CEC9-A33D-9760EC29419F}"/>
              </a:ext>
            </a:extLst>
          </p:cNvPr>
          <p:cNvSpPr txBox="1"/>
          <p:nvPr/>
        </p:nvSpPr>
        <p:spPr>
          <a:xfrm>
            <a:off x="1026557" y="5988837"/>
            <a:ext cx="5233215" cy="523220"/>
          </a:xfrm>
          <a:prstGeom prst="rect">
            <a:avLst/>
          </a:prstGeom>
          <a:noFill/>
        </p:spPr>
        <p:txBody>
          <a:bodyPr wrap="square">
            <a:spAutoFit/>
          </a:bodyPr>
          <a:lstStyle/>
          <a:p>
            <a:pPr marL="0" marR="0" algn="ctr">
              <a:spcBef>
                <a:spcPts val="0"/>
              </a:spcBef>
              <a:spcAft>
                <a:spcPts val="0"/>
              </a:spcAft>
            </a:pPr>
            <a:r>
              <a:rPr lang="en-US" sz="1400" dirty="0">
                <a:effectLst/>
                <a:latin typeface="Times New Roman" panose="02020603050405020304" pitchFamily="18" charset="0"/>
                <a:ea typeface="MS Mincho" panose="02020609040205080304" pitchFamily="49" charset="-128"/>
              </a:rPr>
              <a:t>Award ceremony of </a:t>
            </a:r>
            <a:r>
              <a:rPr lang="en-GB" sz="1400" dirty="0">
                <a:effectLst/>
                <a:latin typeface="Times New Roman" panose="02020603050405020304" pitchFamily="18" charset="0"/>
                <a:ea typeface="MS Mincho" panose="02020609040205080304" pitchFamily="49" charset="-128"/>
              </a:rPr>
              <a:t>Hong Kong Housing Society (HKHS) </a:t>
            </a:r>
            <a:r>
              <a:rPr lang="en-GB" sz="1400" dirty="0" err="1">
                <a:effectLst/>
                <a:latin typeface="Times New Roman" panose="02020603050405020304" pitchFamily="18" charset="0"/>
                <a:ea typeface="MS Mincho" panose="02020609040205080304" pitchFamily="49" charset="-128"/>
              </a:rPr>
              <a:t>Gerontech</a:t>
            </a:r>
            <a:r>
              <a:rPr lang="en-GB" sz="1400" dirty="0">
                <a:effectLst/>
                <a:latin typeface="Times New Roman" panose="02020603050405020304" pitchFamily="18" charset="0"/>
                <a:ea typeface="MS Mincho" panose="02020609040205080304" pitchFamily="49" charset="-128"/>
              </a:rPr>
              <a:t> Competition 2021/22</a:t>
            </a:r>
            <a:endParaRPr lang="en-HK" sz="2000" dirty="0">
              <a:effectLst/>
              <a:latin typeface="Times New Roman" panose="02020603050405020304" pitchFamily="18" charset="0"/>
              <a:ea typeface="MS Mincho" panose="02020609040205080304" pitchFamily="49" charset="-128"/>
            </a:endParaRPr>
          </a:p>
        </p:txBody>
      </p:sp>
      <p:pic>
        <p:nvPicPr>
          <p:cNvPr id="8" name="Picture 7">
            <a:extLst>
              <a:ext uri="{FF2B5EF4-FFF2-40B4-BE49-F238E27FC236}">
                <a16:creationId xmlns:a16="http://schemas.microsoft.com/office/drawing/2014/main" id="{6B327E64-E6C8-251F-0CAA-9449FCC7BD25}"/>
              </a:ext>
            </a:extLst>
          </p:cNvPr>
          <p:cNvPicPr>
            <a:picLocks noChangeAspect="1"/>
          </p:cNvPicPr>
          <p:nvPr/>
        </p:nvPicPr>
        <p:blipFill>
          <a:blip r:embed="rId3"/>
          <a:stretch>
            <a:fillRect/>
          </a:stretch>
        </p:blipFill>
        <p:spPr>
          <a:xfrm>
            <a:off x="6399462" y="2738605"/>
            <a:ext cx="4696168" cy="3250232"/>
          </a:xfrm>
          <a:prstGeom prst="rect">
            <a:avLst/>
          </a:prstGeom>
        </p:spPr>
      </p:pic>
      <p:sp>
        <p:nvSpPr>
          <p:cNvPr id="10" name="TextBox 9">
            <a:extLst>
              <a:ext uri="{FF2B5EF4-FFF2-40B4-BE49-F238E27FC236}">
                <a16:creationId xmlns:a16="http://schemas.microsoft.com/office/drawing/2014/main" id="{178D95F2-F481-390C-B127-9D465B8318B0}"/>
              </a:ext>
            </a:extLst>
          </p:cNvPr>
          <p:cNvSpPr txBox="1"/>
          <p:nvPr/>
        </p:nvSpPr>
        <p:spPr>
          <a:xfrm>
            <a:off x="6399462" y="5988837"/>
            <a:ext cx="4696168" cy="523220"/>
          </a:xfrm>
          <a:prstGeom prst="rect">
            <a:avLst/>
          </a:prstGeom>
          <a:noFill/>
        </p:spPr>
        <p:txBody>
          <a:bodyPr wrap="square">
            <a:spAutoFit/>
          </a:bodyPr>
          <a:lstStyle/>
          <a:p>
            <a:pPr marL="0" marR="0" algn="ctr">
              <a:spcBef>
                <a:spcPts val="0"/>
              </a:spcBef>
              <a:spcAft>
                <a:spcPts val="0"/>
              </a:spcAft>
            </a:pPr>
            <a:r>
              <a:rPr lang="en-US" sz="1400" dirty="0">
                <a:effectLst/>
                <a:latin typeface="Times New Roman" panose="02020603050405020304" pitchFamily="18" charset="0"/>
                <a:ea typeface="MS Mincho" panose="02020609040205080304" pitchFamily="49" charset="-128"/>
              </a:rPr>
              <a:t>Award ceremony of t</a:t>
            </a:r>
            <a:r>
              <a:rPr lang="en-GB" sz="1400" dirty="0">
                <a:effectLst/>
                <a:latin typeface="Times New Roman" panose="02020603050405020304" pitchFamily="18" charset="0"/>
                <a:ea typeface="MS Mincho" panose="02020609040205080304" pitchFamily="49" charset="-128"/>
              </a:rPr>
              <a:t>he Greater Bay Area STEM Excellence Award 2022 (Hong Kong)</a:t>
            </a:r>
            <a:endParaRPr lang="en-HK" sz="2000" dirty="0">
              <a:effectLst/>
              <a:latin typeface="Times New Roman" panose="02020603050405020304" pitchFamily="18" charset="0"/>
              <a:ea typeface="MS Mincho" panose="02020609040205080304" pitchFamily="49" charset="-128"/>
            </a:endParaRPr>
          </a:p>
        </p:txBody>
      </p:sp>
      <p:sp>
        <p:nvSpPr>
          <p:cNvPr id="11" name="Slide Number Placeholder 10">
            <a:extLst>
              <a:ext uri="{FF2B5EF4-FFF2-40B4-BE49-F238E27FC236}">
                <a16:creationId xmlns:a16="http://schemas.microsoft.com/office/drawing/2014/main" id="{22FB27E4-0FB5-E0DE-AD91-41AA407D544A}"/>
              </a:ext>
            </a:extLst>
          </p:cNvPr>
          <p:cNvSpPr>
            <a:spLocks noGrp="1"/>
          </p:cNvSpPr>
          <p:nvPr>
            <p:ph type="sldNum" sz="quarter" idx="12"/>
          </p:nvPr>
        </p:nvSpPr>
        <p:spPr/>
        <p:txBody>
          <a:bodyPr/>
          <a:lstStyle/>
          <a:p>
            <a:fld id="{6662EB50-9E96-4B30-85C3-C06DD713726F}" type="slidenum">
              <a:rPr lang="en-US" smtClean="0"/>
              <a:t>8</a:t>
            </a:fld>
            <a:endParaRPr lang="en-US"/>
          </a:p>
        </p:txBody>
      </p:sp>
      <p:sp>
        <p:nvSpPr>
          <p:cNvPr id="6" name="TextBox 5">
            <a:extLst>
              <a:ext uri="{FF2B5EF4-FFF2-40B4-BE49-F238E27FC236}">
                <a16:creationId xmlns:a16="http://schemas.microsoft.com/office/drawing/2014/main" id="{F226AD22-BDA9-AC08-9ACC-83388991308C}"/>
              </a:ext>
            </a:extLst>
          </p:cNvPr>
          <p:cNvSpPr txBox="1"/>
          <p:nvPr/>
        </p:nvSpPr>
        <p:spPr>
          <a:xfrm>
            <a:off x="709684" y="1577451"/>
            <a:ext cx="10718685" cy="1107996"/>
          </a:xfrm>
          <a:prstGeom prst="rect">
            <a:avLst/>
          </a:prstGeom>
          <a:noFill/>
        </p:spPr>
        <p:txBody>
          <a:bodyPr wrap="square">
            <a:spAutoFit/>
          </a:bodyPr>
          <a:lstStyle/>
          <a:p>
            <a:pPr marL="0" marR="0" indent="180340" algn="just">
              <a:spcBef>
                <a:spcPts val="0"/>
              </a:spcBef>
              <a:spcAft>
                <a:spcPts val="0"/>
              </a:spcAft>
            </a:pPr>
            <a:r>
              <a:rPr lang="en-GB" dirty="0">
                <a:effectLst/>
                <a:latin typeface="Times New Roman" panose="02020603050405020304" pitchFamily="18" charset="0"/>
                <a:ea typeface="MS Mincho" panose="02020609040205080304" pitchFamily="49" charset="-128"/>
                <a:cs typeface="Times New Roman" panose="02020603050405020304" pitchFamily="18" charset="0"/>
              </a:rPr>
              <a:t>The project was received several awards in public competitions in Hong Kong. The details are as follows:</a:t>
            </a:r>
            <a:endParaRPr lang="en-HK" dirty="0">
              <a:effectLst/>
              <a:latin typeface="Times New Roman" panose="02020603050405020304" pitchFamily="18" charset="0"/>
              <a:ea typeface="MS Mincho" panose="02020609040205080304" pitchFamily="49" charset="-128"/>
              <a:cs typeface="Times New Roman" panose="02020603050405020304" pitchFamily="18" charset="0"/>
            </a:endParaRPr>
          </a:p>
          <a:p>
            <a:pPr marL="800100" lvl="1" indent="-342900" algn="just">
              <a:buFont typeface="+mj-lt"/>
              <a:buAutoNum type="arabicPeriod"/>
            </a:pPr>
            <a:r>
              <a:rPr lang="en-GB" sz="1600" dirty="0">
                <a:effectLst/>
                <a:latin typeface="Times New Roman" panose="02020603050405020304" pitchFamily="18" charset="0"/>
                <a:ea typeface="MS Mincho" panose="02020609040205080304" pitchFamily="49" charset="-128"/>
                <a:cs typeface="Times New Roman" panose="02020603050405020304" pitchFamily="18" charset="0"/>
              </a:rPr>
              <a:t>Hong Kong Housing Society (HKHS) </a:t>
            </a:r>
            <a:r>
              <a:rPr lang="en-GB" sz="1600" dirty="0" err="1">
                <a:effectLst/>
                <a:latin typeface="Times New Roman" panose="02020603050405020304" pitchFamily="18" charset="0"/>
                <a:ea typeface="MS Mincho" panose="02020609040205080304" pitchFamily="49" charset="-128"/>
                <a:cs typeface="Times New Roman" panose="02020603050405020304" pitchFamily="18" charset="0"/>
              </a:rPr>
              <a:t>Gerontech</a:t>
            </a:r>
            <a:r>
              <a:rPr lang="en-GB" sz="1600" dirty="0">
                <a:effectLst/>
                <a:latin typeface="Times New Roman" panose="02020603050405020304" pitchFamily="18" charset="0"/>
                <a:ea typeface="MS Mincho" panose="02020609040205080304" pitchFamily="49" charset="-128"/>
                <a:cs typeface="Times New Roman" panose="02020603050405020304" pitchFamily="18" charset="0"/>
              </a:rPr>
              <a:t> Competition 2021/22: </a:t>
            </a:r>
            <a:r>
              <a:rPr lang="en-GB"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Gold Award, Best Creativity Award, Best Application Award</a:t>
            </a:r>
            <a:endParaRPr lang="en-HK" sz="16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endParaRPr>
          </a:p>
          <a:p>
            <a:pPr marL="800100" lvl="1" indent="-342900" algn="just">
              <a:buFont typeface="+mj-lt"/>
              <a:buAutoNum type="arabicPeriod"/>
            </a:pPr>
            <a:r>
              <a:rPr lang="en-GB" sz="1600" dirty="0">
                <a:effectLst/>
                <a:latin typeface="Times New Roman" panose="02020603050405020304" pitchFamily="18" charset="0"/>
                <a:ea typeface="MS Mincho" panose="02020609040205080304" pitchFamily="49" charset="-128"/>
                <a:cs typeface="Times New Roman" panose="02020603050405020304" pitchFamily="18" charset="0"/>
              </a:rPr>
              <a:t>The Greater Bay Area STEM Excellence Award 2022 (Hong Kong) - A.I. Stream: </a:t>
            </a:r>
            <a:r>
              <a:rPr lang="en-GB"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Gold Award</a:t>
            </a:r>
            <a:endParaRPr lang="en-HK"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 name="Picture 8" descr="A logo of a company&#10;&#10;Description automatically generated">
            <a:extLst>
              <a:ext uri="{FF2B5EF4-FFF2-40B4-BE49-F238E27FC236}">
                <a16:creationId xmlns:a16="http://schemas.microsoft.com/office/drawing/2014/main" id="{E5EE0320-C951-BEC4-B504-1CB093AD6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Tree>
    <p:extLst>
      <p:ext uri="{BB962C8B-B14F-4D97-AF65-F5344CB8AC3E}">
        <p14:creationId xmlns:p14="http://schemas.microsoft.com/office/powerpoint/2010/main" val="3310764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97DF-FECD-309A-7C10-EE4B985099D4}"/>
              </a:ext>
            </a:extLst>
          </p:cNvPr>
          <p:cNvSpPr>
            <a:spLocks noGrp="1"/>
          </p:cNvSpPr>
          <p:nvPr>
            <p:ph type="title"/>
          </p:nvPr>
        </p:nvSpPr>
        <p:spPr/>
        <p:txBody>
          <a:bodyPr/>
          <a:lstStyle/>
          <a:p>
            <a:r>
              <a:rPr lang="en-GB" b="1" dirty="0">
                <a:effectLst/>
                <a:latin typeface="Times New Roman" panose="02020603050405020304" pitchFamily="18" charset="0"/>
                <a:ea typeface="MS Mincho" panose="02020609040205080304" pitchFamily="49" charset="-128"/>
              </a:rPr>
              <a:t>Collaboration </a:t>
            </a:r>
            <a:r>
              <a:rPr lang="en-GB" b="1" dirty="0" smtClean="0">
                <a:effectLst/>
                <a:latin typeface="Times New Roman" panose="02020603050405020304" pitchFamily="18" charset="0"/>
                <a:ea typeface="MS Mincho" panose="02020609040205080304" pitchFamily="49" charset="-128"/>
              </a:rPr>
              <a:t>Result (2)</a:t>
            </a:r>
            <a:endParaRPr lang="en-HK" dirty="0"/>
          </a:p>
        </p:txBody>
      </p:sp>
      <p:pic>
        <p:nvPicPr>
          <p:cNvPr id="6" name="圖片 14" descr="一張含有 文字, 個人 的圖片&#10;&#10;自動產生的描述">
            <a:extLst>
              <a:ext uri="{FF2B5EF4-FFF2-40B4-BE49-F238E27FC236}">
                <a16:creationId xmlns:a16="http://schemas.microsoft.com/office/drawing/2014/main" id="{FAE3A96E-C83F-9246-02E9-11DDFB3F8BED}"/>
              </a:ext>
            </a:extLst>
          </p:cNvPr>
          <p:cNvPicPr>
            <a:picLocks noChangeAspect="1"/>
          </p:cNvPicPr>
          <p:nvPr/>
        </p:nvPicPr>
        <p:blipFill>
          <a:blip r:embed="rId2"/>
          <a:stretch>
            <a:fillRect/>
          </a:stretch>
        </p:blipFill>
        <p:spPr>
          <a:xfrm>
            <a:off x="939422" y="2682033"/>
            <a:ext cx="5362101" cy="3018877"/>
          </a:xfrm>
          <a:prstGeom prst="rect">
            <a:avLst/>
          </a:prstGeom>
        </p:spPr>
      </p:pic>
      <p:sp>
        <p:nvSpPr>
          <p:cNvPr id="8" name="TextBox 7">
            <a:extLst>
              <a:ext uri="{FF2B5EF4-FFF2-40B4-BE49-F238E27FC236}">
                <a16:creationId xmlns:a16="http://schemas.microsoft.com/office/drawing/2014/main" id="{A080BE38-E5D0-8C31-565B-2EEDCD1FDFEF}"/>
              </a:ext>
            </a:extLst>
          </p:cNvPr>
          <p:cNvSpPr txBox="1"/>
          <p:nvPr/>
        </p:nvSpPr>
        <p:spPr>
          <a:xfrm>
            <a:off x="939422" y="5700910"/>
            <a:ext cx="5362102" cy="307777"/>
          </a:xfrm>
          <a:prstGeom prst="rect">
            <a:avLst/>
          </a:prstGeom>
          <a:noFill/>
        </p:spPr>
        <p:txBody>
          <a:bodyPr wrap="square">
            <a:spAutoFit/>
          </a:bodyPr>
          <a:lstStyle/>
          <a:p>
            <a:pPr marL="0" marR="0" algn="ctr">
              <a:spcBef>
                <a:spcPts val="0"/>
              </a:spcBef>
              <a:spcAft>
                <a:spcPts val="0"/>
              </a:spcAft>
            </a:pPr>
            <a:r>
              <a:rPr lang="en-US" sz="1400" dirty="0">
                <a:effectLst/>
                <a:latin typeface="Times New Roman" panose="02020603050405020304" pitchFamily="18" charset="0"/>
                <a:ea typeface="MS Mincho" panose="02020609040205080304" pitchFamily="49" charset="-128"/>
              </a:rPr>
              <a:t>Screenshot of </a:t>
            </a:r>
            <a:r>
              <a:rPr lang="en-GB" sz="1400" dirty="0">
                <a:effectLst/>
                <a:latin typeface="Times New Roman" panose="02020603050405020304" pitchFamily="18" charset="0"/>
                <a:ea typeface="MS Mincho" panose="02020609040205080304" pitchFamily="49" charset="-128"/>
              </a:rPr>
              <a:t>“Happy Old Buddies” on 29 September 2022</a:t>
            </a:r>
            <a:endParaRPr lang="en-HK" sz="1400" dirty="0">
              <a:effectLst/>
              <a:latin typeface="Times New Roman" panose="02020603050405020304" pitchFamily="18" charset="0"/>
              <a:ea typeface="MS Mincho" panose="02020609040205080304" pitchFamily="49" charset="-128"/>
            </a:endParaRPr>
          </a:p>
        </p:txBody>
      </p:sp>
      <p:pic>
        <p:nvPicPr>
          <p:cNvPr id="9" name="Picture 8">
            <a:extLst>
              <a:ext uri="{FF2B5EF4-FFF2-40B4-BE49-F238E27FC236}">
                <a16:creationId xmlns:a16="http://schemas.microsoft.com/office/drawing/2014/main" id="{E66E797B-408B-F224-B49A-B76599E01E42}"/>
              </a:ext>
            </a:extLst>
          </p:cNvPr>
          <p:cNvPicPr>
            <a:picLocks noChangeAspect="1"/>
          </p:cNvPicPr>
          <p:nvPr/>
        </p:nvPicPr>
        <p:blipFill>
          <a:blip r:embed="rId3"/>
          <a:stretch>
            <a:fillRect/>
          </a:stretch>
        </p:blipFill>
        <p:spPr>
          <a:xfrm>
            <a:off x="6459214" y="2682032"/>
            <a:ext cx="5368411" cy="3009455"/>
          </a:xfrm>
          <a:prstGeom prst="rect">
            <a:avLst/>
          </a:prstGeom>
        </p:spPr>
      </p:pic>
      <p:sp>
        <p:nvSpPr>
          <p:cNvPr id="11" name="TextBox 10">
            <a:extLst>
              <a:ext uri="{FF2B5EF4-FFF2-40B4-BE49-F238E27FC236}">
                <a16:creationId xmlns:a16="http://schemas.microsoft.com/office/drawing/2014/main" id="{BD9A8500-35AF-D971-F134-FF720E8AE935}"/>
              </a:ext>
            </a:extLst>
          </p:cNvPr>
          <p:cNvSpPr txBox="1"/>
          <p:nvPr/>
        </p:nvSpPr>
        <p:spPr>
          <a:xfrm>
            <a:off x="6459213" y="5677774"/>
            <a:ext cx="5368411" cy="307777"/>
          </a:xfrm>
          <a:prstGeom prst="rect">
            <a:avLst/>
          </a:prstGeom>
          <a:noFill/>
        </p:spPr>
        <p:txBody>
          <a:bodyPr wrap="square">
            <a:spAutoFit/>
          </a:bodyPr>
          <a:lstStyle/>
          <a:p>
            <a:pPr marL="0" marR="0" algn="ctr">
              <a:spcBef>
                <a:spcPts val="0"/>
              </a:spcBef>
              <a:spcAft>
                <a:spcPts val="0"/>
              </a:spcAft>
            </a:pPr>
            <a:r>
              <a:rPr lang="en-US" sz="1400" dirty="0">
                <a:effectLst/>
                <a:latin typeface="Times New Roman" panose="02020603050405020304" pitchFamily="18" charset="0"/>
                <a:ea typeface="MS Mincho" panose="02020609040205080304" pitchFamily="49" charset="-128"/>
              </a:rPr>
              <a:t>Screenshot of </a:t>
            </a:r>
            <a:r>
              <a:rPr lang="en-GB" sz="1400" dirty="0">
                <a:effectLst/>
                <a:latin typeface="Times New Roman" panose="02020603050405020304" pitchFamily="18" charset="0"/>
                <a:ea typeface="MS Mincho" panose="02020609040205080304" pitchFamily="49" charset="-128"/>
              </a:rPr>
              <a:t>“Innovation GPS” on 5 January 2023</a:t>
            </a:r>
            <a:endParaRPr lang="en-HK" sz="2000" dirty="0">
              <a:effectLst/>
              <a:latin typeface="Times New Roman" panose="02020603050405020304" pitchFamily="18" charset="0"/>
              <a:ea typeface="MS Mincho" panose="02020609040205080304" pitchFamily="49" charset="-128"/>
            </a:endParaRPr>
          </a:p>
        </p:txBody>
      </p:sp>
      <p:sp>
        <p:nvSpPr>
          <p:cNvPr id="13" name="Slide Number Placeholder 12">
            <a:extLst>
              <a:ext uri="{FF2B5EF4-FFF2-40B4-BE49-F238E27FC236}">
                <a16:creationId xmlns:a16="http://schemas.microsoft.com/office/drawing/2014/main" id="{F0562471-FEE1-21C0-AE19-8A769F5D4561}"/>
              </a:ext>
            </a:extLst>
          </p:cNvPr>
          <p:cNvSpPr>
            <a:spLocks noGrp="1"/>
          </p:cNvSpPr>
          <p:nvPr>
            <p:ph type="sldNum" sz="quarter" idx="12"/>
          </p:nvPr>
        </p:nvSpPr>
        <p:spPr/>
        <p:txBody>
          <a:bodyPr/>
          <a:lstStyle/>
          <a:p>
            <a:fld id="{6662EB50-9E96-4B30-85C3-C06DD713726F}" type="slidenum">
              <a:rPr lang="en-US" smtClean="0"/>
              <a:t>9</a:t>
            </a:fld>
            <a:endParaRPr lang="en-US"/>
          </a:p>
        </p:txBody>
      </p:sp>
      <p:pic>
        <p:nvPicPr>
          <p:cNvPr id="15" name="Picture 14" descr="A logo with orange letters&#10;&#10;Description automatically generated">
            <a:extLst>
              <a:ext uri="{FF2B5EF4-FFF2-40B4-BE49-F238E27FC236}">
                <a16:creationId xmlns:a16="http://schemas.microsoft.com/office/drawing/2014/main" id="{8EC80BA6-1469-9E38-F723-88EC09E6A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9699" y="1530683"/>
            <a:ext cx="2447925" cy="857250"/>
          </a:xfrm>
          <a:prstGeom prst="rect">
            <a:avLst/>
          </a:prstGeom>
        </p:spPr>
      </p:pic>
      <p:sp>
        <p:nvSpPr>
          <p:cNvPr id="3" name="Title 1">
            <a:extLst>
              <a:ext uri="{FF2B5EF4-FFF2-40B4-BE49-F238E27FC236}">
                <a16:creationId xmlns:a16="http://schemas.microsoft.com/office/drawing/2014/main" id="{7A26A9A1-1C43-5C85-F3B5-204CB4F15C60}"/>
              </a:ext>
            </a:extLst>
          </p:cNvPr>
          <p:cNvSpPr txBox="1">
            <a:spLocks/>
          </p:cNvSpPr>
          <p:nvPr/>
        </p:nvSpPr>
        <p:spPr>
          <a:xfrm>
            <a:off x="838200" y="1741601"/>
            <a:ext cx="10515600" cy="646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latin typeface="Times New Roman" panose="02020603050405020304" pitchFamily="18" charset="0"/>
                <a:ea typeface="MS Mincho" panose="02020609040205080304" pitchFamily="49" charset="-128"/>
                <a:cs typeface="Times New Roman" panose="02020603050405020304" pitchFamily="18" charset="0"/>
              </a:rPr>
              <a:t>Media sharing + Startup support</a:t>
            </a:r>
            <a:endParaRPr lang="en-HK" sz="2400" dirty="0"/>
          </a:p>
        </p:txBody>
      </p:sp>
      <p:pic>
        <p:nvPicPr>
          <p:cNvPr id="4" name="Picture 3" descr="A logo of a company&#10;&#10;Description automatically generated">
            <a:extLst>
              <a:ext uri="{FF2B5EF4-FFF2-40B4-BE49-F238E27FC236}">
                <a16:creationId xmlns:a16="http://schemas.microsoft.com/office/drawing/2014/main" id="{BDF65A76-6DC6-F391-2112-E685AE867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4789" y="136525"/>
            <a:ext cx="980156" cy="638159"/>
          </a:xfrm>
          <a:prstGeom prst="rect">
            <a:avLst/>
          </a:prstGeom>
        </p:spPr>
      </p:pic>
    </p:spTree>
    <p:extLst>
      <p:ext uri="{BB962C8B-B14F-4D97-AF65-F5344CB8AC3E}">
        <p14:creationId xmlns:p14="http://schemas.microsoft.com/office/powerpoint/2010/main" val="10094409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1166</Words>
  <Application>Microsoft Office PowerPoint</Application>
  <PresentationFormat>Widescreen</PresentationFormat>
  <Paragraphs>132</Paragraphs>
  <Slides>12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MS Mincho</vt:lpstr>
      <vt:lpstr>SimSun</vt:lpstr>
      <vt:lpstr>Arial</vt:lpstr>
      <vt:lpstr>Calibri</vt:lpstr>
      <vt:lpstr>Calibri Light</vt:lpstr>
      <vt:lpstr>Courier New</vt:lpstr>
      <vt:lpstr>Times New Roman</vt:lpstr>
      <vt:lpstr>Office Theme</vt:lpstr>
      <vt:lpstr>SELF-PHY: AN EXAMPLE OF COLLABORATION BETWEEN INSTITUTE, INDUSTRY AND NON-GOVERNMENT &amp; NON-PROFIT ORGANIZATION IN DEVELOPING HEALTHCARE SYSTEM</vt:lpstr>
      <vt:lpstr>Outline</vt:lpstr>
      <vt:lpstr>Self-Phy: Project Background</vt:lpstr>
      <vt:lpstr>Research Gap</vt:lpstr>
      <vt:lpstr>Collaboration Framework (1)</vt:lpstr>
      <vt:lpstr>Collaboration Framework (2)</vt:lpstr>
      <vt:lpstr>Collaboration Framework (3)</vt:lpstr>
      <vt:lpstr>Collaboration Result (1)</vt:lpstr>
      <vt:lpstr>Collaboration Result (2)</vt:lpstr>
      <vt:lpstr>Discussion</vt:lpstr>
      <vt:lpstr>Limitation and future directions</vt:lpstr>
      <vt:lpstr>Reference</vt:lpstr>
    </vt:vector>
  </TitlesOfParts>
  <Company>VTC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 TIN WONG</dc:creator>
  <cp:lastModifiedBy>WONG CHI TIN</cp:lastModifiedBy>
  <cp:revision>36</cp:revision>
  <cp:lastPrinted>2023-09-09T06:55:21Z</cp:lastPrinted>
  <dcterms:created xsi:type="dcterms:W3CDTF">2023-09-07T08:40:38Z</dcterms:created>
  <dcterms:modified xsi:type="dcterms:W3CDTF">2023-09-09T06:55:28Z</dcterms:modified>
</cp:coreProperties>
</file>