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9" r:id="rId3"/>
    <p:sldId id="326" r:id="rId4"/>
    <p:sldId id="327" r:id="rId5"/>
    <p:sldId id="337" r:id="rId6"/>
    <p:sldId id="260" r:id="rId7"/>
    <p:sldId id="262" r:id="rId8"/>
    <p:sldId id="258" r:id="rId9"/>
    <p:sldId id="261" r:id="rId10"/>
    <p:sldId id="329" r:id="rId11"/>
    <p:sldId id="265" r:id="rId12"/>
    <p:sldId id="266" r:id="rId13"/>
    <p:sldId id="328" r:id="rId14"/>
    <p:sldId id="342" r:id="rId15"/>
    <p:sldId id="290" r:id="rId16"/>
    <p:sldId id="267" r:id="rId17"/>
    <p:sldId id="264" r:id="rId18"/>
    <p:sldId id="270" r:id="rId19"/>
    <p:sldId id="341" r:id="rId20"/>
    <p:sldId id="333" r:id="rId21"/>
    <p:sldId id="272" r:id="rId22"/>
    <p:sldId id="332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E2F0D9"/>
    <a:srgbClr val="1886BA"/>
    <a:srgbClr val="57B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4E9E0F-9798-40ED-AB6A-45646756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6AEDB8-7EDE-48F1-966A-A5AC12CA4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F0491B-C4D9-4C78-8D27-20C5387F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4944AC-CA9C-49CB-A2EE-355D890F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9B0A0-C0DA-4EF4-94E7-4B17AA2C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F06D6-7094-484B-9B02-49B1BA21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B6656A-53DB-4752-84CD-196569D7C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BB4A5-FB42-4E3B-A7B2-B8FE5D21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5F0E7-E341-4D98-AC44-68192655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D8A9D-F42A-40E0-9C17-E9121AB9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99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55EF6C-E0E3-4ED2-AF41-17009AE10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90C08C-41BB-4E04-9B8B-226B5121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D8593-1BAD-4A1B-8033-33BA5F5B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58CB81-8695-4F1D-8700-A6B01B19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0AEB28-5C8A-4357-9F8E-A0D6A75B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7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09BB8-E03E-4DE9-8A1C-31DA2CA5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5FF82F-8FE3-428C-859D-53F13F8A3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D36ABB-F2DA-405D-930E-E3E1D2C6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60C148-5574-4457-93D5-E5EE6E0A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824A10-9541-4C75-9AC0-D68D15AD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C9F67-2005-4793-9A6D-68ECDD8D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019FE0-34B7-4A89-9998-673C0B69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6BEE2E-426E-4BF3-892C-838B4ADC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6FA583-342E-4945-A91A-1E9AA6DB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78E792-8F63-43EF-AD0F-AE713AB1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0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D9F21-6726-4E76-8685-E4189CFF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8F288-23FF-4F59-8B71-46ED20B30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9A35E8-C71A-4917-9656-BE4784B61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CDB976-5045-44C0-9C55-609121EB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C7B6AC-F913-4EC7-8C47-CF699BFC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AF2BB4-8408-4AD6-918B-0D86ABEF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6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5C157-386F-4EF3-B41D-A7F0409A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B9E875-BC30-49F3-BC69-3340F623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CEC06E-8128-4F66-ABB3-62C3FC83D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51858D-BB62-4A05-86FF-811302F44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ED877E-8C10-4014-8BBE-FDC1C490F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21BFCD3-DD54-4761-A867-2C43217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646A69-3A07-479F-971D-DD1B01CE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82CE94-42E3-4E72-833C-FDE2622D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8CAFA2-A6AE-486D-894F-8CA01015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97DFA3-C0DC-4168-9C84-5978CD01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04DD6C-FA1C-49AE-954B-3333F144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26EFE3-635E-4B0D-9CD2-9485D4CC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6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A9FD9D3-88E7-4D40-9A88-B9964206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CAF967-86A9-46F2-8D30-0B5CA5B2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B842DF-A406-4405-8518-0FE2040A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9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8710D-5655-40BA-B902-2F1CFE37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ACF89-A37C-4E92-84B6-4DB9A4A8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3EB5E3-4EB3-407F-A905-44BE36D3C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ABE2A1-30D6-42B2-9A39-41496A16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626A4D-030E-4EB1-9CF3-101DE9B9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93C42-6986-4AE3-9672-B89B6129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23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2D4A1-7887-487F-9F88-6C55545A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65EE31F-CA90-4C06-97E7-18FF40F40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279F64-A5CD-46E8-B77B-D2563B41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6CB76B-CCA5-4AE9-BF81-A0DD0C91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F7C9A2-98A4-4A58-97C0-028B3E8D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387A4C-0023-4BB2-8316-89F8161F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3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447FD8-53C9-49E7-AB1B-82553FB1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551295-2BD8-493B-8B4F-FF1946F9F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4CB3AD-5A3F-4587-A038-EA5142C8D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D205D-84F1-4FAD-B872-A7775DC74A68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C371B3-A271-45B2-A670-F62B44830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26D5D3-B5CF-43C1-B8FA-699A793D8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C7E1-4D20-401E-A71B-5103B8284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1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598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271E63-E965-F206-5F60-D69F62F977B2}"/>
              </a:ext>
            </a:extLst>
          </p:cNvPr>
          <p:cNvSpPr txBox="1"/>
          <p:nvPr/>
        </p:nvSpPr>
        <p:spPr>
          <a:xfrm>
            <a:off x="0" y="983798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Case Study of Sightseeing Tour Boat Accident Off the </a:t>
            </a:r>
            <a:r>
              <a:rPr lang="en-US" altLang="ja-JP" sz="4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Shiretoko</a:t>
            </a:r>
            <a:r>
              <a:rPr lang="en-US" altLang="ja-JP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ja-JP" sz="4400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Peninsula </a:t>
            </a:r>
          </a:p>
          <a:p>
            <a:pPr algn="ctr"/>
            <a:r>
              <a:rPr lang="en-US" altLang="ja-JP" sz="4400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altLang="ja-JP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Pedagogic Importance </a:t>
            </a:r>
            <a:r>
              <a:rPr lang="en-US" altLang="ja-JP" sz="4400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 Case Studies </a:t>
            </a:r>
            <a:r>
              <a:rPr lang="en-US" altLang="ja-JP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 Engineering Ethics Education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3C6D9A-EEB9-4E8E-CA1D-FDF53EF6531E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　　　　　　　　　　　　　　　　　　　　　　　　　　　　　　　　　　　　　　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408BF7-14F7-13AF-BEA7-56E75A627CE2}"/>
              </a:ext>
            </a:extLst>
          </p:cNvPr>
          <p:cNvSpPr txBox="1"/>
          <p:nvPr/>
        </p:nvSpPr>
        <p:spPr>
          <a:xfrm>
            <a:off x="5145741" y="4975426"/>
            <a:ext cx="695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3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SHIMURA Yukinori</a:t>
            </a:r>
            <a:endParaRPr lang="en-GB" altLang="ja-JP" sz="240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r>
              <a:rPr lang="en-GB" altLang="ja-JP" sz="2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Faculty of Liberal Arts</a:t>
            </a:r>
          </a:p>
          <a:p>
            <a:r>
              <a:rPr lang="en-GB" altLang="ja-JP" sz="24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National Institute of Technology, Wakayama College</a:t>
            </a:r>
            <a:endParaRPr lang="en-US" altLang="ja-JP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41CF1-B9F5-A79C-DA08-DC6AB628B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942" y="5007374"/>
            <a:ext cx="1259541" cy="12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4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643D91-A70A-FF0E-FE19-06BD75E2E734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945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09/20</a:t>
            </a:r>
            <a:endParaRPr kumimoji="1" lang="ja-JP" altLang="en-US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40D34C-6178-E3CF-72BF-E83669651B1B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C5A657E-0C63-8F41-1BE1-E91BC6B4F8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684F6F2-75A2-2F99-5715-5A0FCC50F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6" t="8100" r="2607" b="3906"/>
          <a:stretch/>
        </p:blipFill>
        <p:spPr>
          <a:xfrm>
            <a:off x="0" y="448722"/>
            <a:ext cx="4584321" cy="29279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7E8D61D-54DC-5088-F1C9-C50DF7B39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" t="3761" r="1870" b="2678"/>
          <a:stretch/>
        </p:blipFill>
        <p:spPr>
          <a:xfrm>
            <a:off x="-2" y="3397914"/>
            <a:ext cx="4580660" cy="304202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73D1BED-8263-3767-B27C-7547B88AD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" t="3466" r="1838" b="9051"/>
          <a:stretch/>
        </p:blipFill>
        <p:spPr>
          <a:xfrm>
            <a:off x="4580658" y="400706"/>
            <a:ext cx="7611341" cy="390083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303F87-FB70-05C5-7F5D-46F7F7969526}"/>
              </a:ext>
            </a:extLst>
          </p:cNvPr>
          <p:cNvSpPr txBox="1"/>
          <p:nvPr/>
        </p:nvSpPr>
        <p:spPr>
          <a:xfrm>
            <a:off x="4580657" y="5591306"/>
            <a:ext cx="7611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Off </a:t>
            </a:r>
            <a:r>
              <a:rPr kumimoji="1" lang="en-US" altLang="ja-JP" sz="2800" dirty="0" err="1"/>
              <a:t>Shiretoko</a:t>
            </a:r>
            <a:r>
              <a:rPr kumimoji="1" lang="en-US" altLang="ja-JP" sz="2800" dirty="0"/>
              <a:t> Peninsula at 11:22 AM</a:t>
            </a:r>
            <a:endParaRPr lang="en-US" altLang="ja-JP" sz="2800" dirty="0"/>
          </a:p>
          <a:p>
            <a:r>
              <a:rPr lang="en-US" altLang="ja-JP" dirty="0"/>
              <a:t>Photos</a:t>
            </a:r>
            <a:r>
              <a:rPr kumimoji="1" lang="en-US" altLang="ja-JP" dirty="0"/>
              <a:t>: JSTB (2022), Progress Report, p. 23.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477B1A-30DF-DECB-9097-B42CCF17DA83}"/>
              </a:ext>
            </a:extLst>
          </p:cNvPr>
          <p:cNvSpPr txBox="1"/>
          <p:nvPr/>
        </p:nvSpPr>
        <p:spPr>
          <a:xfrm>
            <a:off x="7270376" y="4255612"/>
            <a:ext cx="4921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Wave height off </a:t>
            </a:r>
            <a:r>
              <a:rPr kumimoji="1" lang="en-US" altLang="ja-JP" sz="2800" dirty="0" err="1"/>
              <a:t>Shiretoko</a:t>
            </a:r>
            <a:r>
              <a:rPr kumimoji="1" lang="en-US" altLang="ja-JP" sz="2800" dirty="0"/>
              <a:t> Peninsula on April 23, 2022</a:t>
            </a:r>
            <a:endParaRPr lang="en-US" altLang="ja-JP" sz="2800" dirty="0"/>
          </a:p>
          <a:p>
            <a:r>
              <a:rPr lang="en-US" altLang="ja-JP" dirty="0"/>
              <a:t>Graph</a:t>
            </a:r>
            <a:r>
              <a:rPr kumimoji="1" lang="en-US" altLang="ja-JP" dirty="0"/>
              <a:t>: JSTB (2022), Progress Report, p. 25.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97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E10A91-6954-E72A-D15C-13E42AFAE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61" b="16098"/>
          <a:stretch/>
        </p:blipFill>
        <p:spPr>
          <a:xfrm>
            <a:off x="-1" y="400707"/>
            <a:ext cx="12191999" cy="601802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b="1" dirty="0">
                <a:solidFill>
                  <a:schemeClr val="bg1"/>
                </a:solidFill>
              </a:rPr>
              <a:t>10</a:t>
            </a:r>
            <a:r>
              <a:rPr kumimoji="1" lang="en-US" altLang="ja-JP" b="1" dirty="0"/>
              <a:t>/20</a:t>
            </a:r>
            <a:endParaRPr kumimoji="1" lang="en-US" altLang="ja-JP" sz="1800" b="1" dirty="0">
              <a:solidFill>
                <a:schemeClr val="bg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B050219-B622-483A-9FF6-E37958CD7267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049332-84FC-5D69-612B-676799E87B66}"/>
              </a:ext>
            </a:extLst>
          </p:cNvPr>
          <p:cNvSpPr txBox="1"/>
          <p:nvPr/>
        </p:nvSpPr>
        <p:spPr>
          <a:xfrm>
            <a:off x="352425" y="694203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Key words in engineering ethics</a:t>
            </a:r>
          </a:p>
          <a:p>
            <a:endParaRPr lang="en-US" altLang="ja-JP" sz="3200" b="1" dirty="0"/>
          </a:p>
          <a:p>
            <a:r>
              <a:rPr kumimoji="1" lang="en-US" altLang="ja-JP" sz="3200" b="1" dirty="0"/>
              <a:t>1) Bounded rationality and trade-off</a:t>
            </a:r>
          </a:p>
          <a:p>
            <a:endParaRPr lang="en-US" altLang="ja-JP" sz="3200" b="1" dirty="0"/>
          </a:p>
          <a:p>
            <a:r>
              <a:rPr kumimoji="1" lang="en-US" altLang="ja-JP" sz="3200" b="1" dirty="0"/>
              <a:t>2) Cost-benefit analysis</a:t>
            </a:r>
          </a:p>
          <a:p>
            <a:endParaRPr lang="en-US" altLang="ja-JP" sz="3200" b="1" dirty="0"/>
          </a:p>
          <a:p>
            <a:r>
              <a:rPr kumimoji="1" lang="en-US" altLang="ja-JP" sz="3200" b="1" dirty="0"/>
              <a:t>3) Compliance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677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089E9A-8966-E8B7-86AD-5DBE254A0198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11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61330D-E07F-40A8-B3D0-E45BA9CB49CB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5BE400-D919-5F09-768A-615AC7FA8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3" t="15083" r="11223" b="15271"/>
          <a:stretch/>
        </p:blipFill>
        <p:spPr>
          <a:xfrm>
            <a:off x="9525" y="410463"/>
            <a:ext cx="6644867" cy="5967479"/>
          </a:xfrm>
          <a:prstGeom prst="rect">
            <a:avLst/>
          </a:prstGeom>
        </p:spPr>
      </p:pic>
      <p:pic>
        <p:nvPicPr>
          <p:cNvPr id="1026" name="Picture 2" descr="船のフリーイラスト">
            <a:extLst>
              <a:ext uri="{FF2B5EF4-FFF2-40B4-BE49-F238E27FC236}">
                <a16:creationId xmlns:a16="http://schemas.microsoft.com/office/drawing/2014/main" id="{54AEC765-26C8-C3B0-5C3E-B0917A0D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75" y="4210050"/>
            <a:ext cx="9524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051998-E182-1FFC-CB6B-DB17EBBFB5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818" y="1476066"/>
            <a:ext cx="4908755" cy="368156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4E2D3E-F820-EEE5-41C7-7D7F7E66D0DE}"/>
              </a:ext>
            </a:extLst>
          </p:cNvPr>
          <p:cNvSpPr txBox="1"/>
          <p:nvPr/>
        </p:nvSpPr>
        <p:spPr>
          <a:xfrm>
            <a:off x="6968818" y="5432772"/>
            <a:ext cx="43633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Seto</a:t>
            </a:r>
            <a:r>
              <a:rPr kumimoji="1" lang="en-US" altLang="ja-JP" sz="2800" dirty="0"/>
              <a:t> Inland Sea</a:t>
            </a:r>
            <a:endParaRPr lang="en-US" altLang="ja-JP" sz="2800" dirty="0"/>
          </a:p>
          <a:p>
            <a:r>
              <a:rPr lang="en-US" altLang="ja-JP" dirty="0"/>
              <a:t>Photo</a:t>
            </a:r>
            <a:r>
              <a:rPr kumimoji="1" lang="en-US" altLang="ja-JP" dirty="0"/>
              <a:t>: Shimura Yukinori ( July 7, 2011 )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98FB37A-F936-C5BF-FA9B-2EC4479FA08A}"/>
              </a:ext>
            </a:extLst>
          </p:cNvPr>
          <p:cNvCxnSpPr>
            <a:cxnSpLocks/>
          </p:cNvCxnSpPr>
          <p:nvPr/>
        </p:nvCxnSpPr>
        <p:spPr>
          <a:xfrm flipV="1">
            <a:off x="2376436" y="3514725"/>
            <a:ext cx="4592382" cy="1265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FEE8F2-DA9A-0C21-8C19-8E65D95B22EE}"/>
              </a:ext>
            </a:extLst>
          </p:cNvPr>
          <p:cNvSpPr txBox="1"/>
          <p:nvPr/>
        </p:nvSpPr>
        <p:spPr>
          <a:xfrm>
            <a:off x="5569744" y="753720"/>
            <a:ext cx="1545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ja-JP" dirty="0" err="1"/>
              <a:t>Okhotsk</a:t>
            </a:r>
            <a:r>
              <a:rPr lang="es-ES" altLang="ja-JP" dirty="0"/>
              <a:t> Sea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743919-0F04-21C0-7B7A-9B95AD4B948D}"/>
              </a:ext>
            </a:extLst>
          </p:cNvPr>
          <p:cNvSpPr txBox="1"/>
          <p:nvPr/>
        </p:nvSpPr>
        <p:spPr>
          <a:xfrm>
            <a:off x="1464469" y="4763876"/>
            <a:ext cx="187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ja-JP" dirty="0"/>
              <a:t>Seto </a:t>
            </a:r>
            <a:r>
              <a:rPr lang="es-ES" altLang="ja-JP" dirty="0" err="1"/>
              <a:t>Inland</a:t>
            </a:r>
            <a:r>
              <a:rPr lang="es-ES" altLang="ja-JP" dirty="0"/>
              <a:t> Sea</a:t>
            </a:r>
          </a:p>
        </p:txBody>
      </p:sp>
    </p:spTree>
    <p:extLst>
      <p:ext uri="{BB962C8B-B14F-4D97-AF65-F5344CB8AC3E}">
        <p14:creationId xmlns:p14="http://schemas.microsoft.com/office/powerpoint/2010/main" val="30561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0.00026 -0.00046 C -0.01367 0.02176 0.11537 -0.30139 0.11211 -0.29861 C 0.11498 -0.29838 0.14792 -0.40764 0.17643 -0.44004 C 0.20482 -0.47268 0.2737 -0.50833 0.28281 -0.49421 C 0.29779 -0.48819 0.31328 -0.48657 0.32708 -0.46435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BFD6DB-61A3-BFDB-AB34-A65B729E9089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12</a:t>
            </a:r>
            <a:r>
              <a:rPr kumimoji="1" lang="en-US" altLang="ja-JP" b="1" dirty="0"/>
              <a:t>/20</a:t>
            </a:r>
            <a:endParaRPr kumimoji="1" lang="ja-JP" altLang="en-US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40D34C-6178-E3CF-72BF-E83669651B1B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90A5E8-AC28-2128-B153-06D7DBA8A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7"/>
          <a:stretch/>
        </p:blipFill>
        <p:spPr>
          <a:xfrm>
            <a:off x="-9525" y="445688"/>
            <a:ext cx="12209824" cy="37564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BAED08-5CDB-012E-D45C-0DB4EA27C0D0}"/>
              </a:ext>
            </a:extLst>
          </p:cNvPr>
          <p:cNvSpPr txBox="1"/>
          <p:nvPr/>
        </p:nvSpPr>
        <p:spPr>
          <a:xfrm>
            <a:off x="6591301" y="1574743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Pilothouse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5C314D-67F1-A6A9-EE94-BF1DE9171E99}"/>
              </a:ext>
            </a:extLst>
          </p:cNvPr>
          <p:cNvSpPr txBox="1"/>
          <p:nvPr/>
        </p:nvSpPr>
        <p:spPr>
          <a:xfrm>
            <a:off x="8647756" y="330648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Hatch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C6C2788-ADAA-2659-6905-FF81185A7023}"/>
              </a:ext>
            </a:extLst>
          </p:cNvPr>
          <p:cNvSpPr/>
          <p:nvPr/>
        </p:nvSpPr>
        <p:spPr>
          <a:xfrm>
            <a:off x="9058275" y="3022114"/>
            <a:ext cx="352425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BAF317-CE29-93B9-8DFD-D2AFBAC9096B}"/>
              </a:ext>
            </a:extLst>
          </p:cNvPr>
          <p:cNvSpPr txBox="1"/>
          <p:nvPr/>
        </p:nvSpPr>
        <p:spPr>
          <a:xfrm>
            <a:off x="0" y="4270346"/>
            <a:ext cx="4986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Sight form the pilothouse</a:t>
            </a:r>
            <a:endParaRPr lang="en-US" altLang="ja-JP" sz="2800" dirty="0"/>
          </a:p>
          <a:p>
            <a:r>
              <a:rPr lang="en-US" altLang="ja-JP" dirty="0"/>
              <a:t>Image</a:t>
            </a:r>
            <a:r>
              <a:rPr kumimoji="1" lang="en-US" altLang="ja-JP" dirty="0"/>
              <a:t>: JSTB (2022), Progress Report, p. 31.</a:t>
            </a:r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17AA2C1-9358-1DB9-AE78-A207373977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540" y="4247089"/>
            <a:ext cx="4879459" cy="217805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C499896-564A-4A14-A3AF-B6E06512C29F}"/>
              </a:ext>
            </a:extLst>
          </p:cNvPr>
          <p:cNvSpPr txBox="1"/>
          <p:nvPr/>
        </p:nvSpPr>
        <p:spPr>
          <a:xfrm>
            <a:off x="2207138" y="5567539"/>
            <a:ext cx="5105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 hatch after the accident</a:t>
            </a:r>
            <a:endParaRPr lang="en-US" altLang="ja-JP" sz="2800" dirty="0"/>
          </a:p>
          <a:p>
            <a:r>
              <a:rPr lang="en-US" altLang="ja-JP" dirty="0"/>
              <a:t>Photo</a:t>
            </a:r>
            <a:r>
              <a:rPr kumimoji="1" lang="en-US" altLang="ja-JP" dirty="0"/>
              <a:t>: JSTB (2022), Progress Report,</a:t>
            </a:r>
            <a:r>
              <a:rPr kumimoji="1" lang="en-US" altLang="ja-JP" i="1" dirty="0"/>
              <a:t> </a:t>
            </a:r>
            <a:r>
              <a:rPr kumimoji="1" lang="en-US" altLang="ja-JP" dirty="0"/>
              <a:t>p. 32.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63A6EB-6D44-CF06-DE52-5DCB11557F6F}"/>
              </a:ext>
            </a:extLst>
          </p:cNvPr>
          <p:cNvSpPr txBox="1"/>
          <p:nvPr/>
        </p:nvSpPr>
        <p:spPr>
          <a:xfrm>
            <a:off x="8460140" y="5483366"/>
            <a:ext cx="129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Hatch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0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BFD6DB-61A3-BFDB-AB34-A65B729E9089}"/>
              </a:ext>
            </a:extLst>
          </p:cNvPr>
          <p:cNvSpPr/>
          <p:nvPr/>
        </p:nvSpPr>
        <p:spPr>
          <a:xfrm>
            <a:off x="0" y="394718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13</a:t>
            </a:r>
            <a:r>
              <a:rPr kumimoji="1" lang="en-US" altLang="ja-JP" b="1" dirty="0"/>
              <a:t>/20</a:t>
            </a:r>
            <a:endParaRPr kumimoji="1" lang="ja-JP" altLang="en-US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40D34C-6178-E3CF-72BF-E83669651B1B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9EFB44-8F31-662C-6450-A515FF12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" t="3085" r="766" b="5559"/>
          <a:stretch/>
        </p:blipFill>
        <p:spPr>
          <a:xfrm>
            <a:off x="0" y="439272"/>
            <a:ext cx="12178706" cy="29897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8A4CBF-CA66-E470-8B16-7B4CE52B8692}"/>
              </a:ext>
            </a:extLst>
          </p:cNvPr>
          <p:cNvSpPr txBox="1"/>
          <p:nvPr/>
        </p:nvSpPr>
        <p:spPr>
          <a:xfrm>
            <a:off x="0" y="3565496"/>
            <a:ext cx="120644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Openings through the bulkhead partitioning </a:t>
            </a:r>
            <a:r>
              <a:rPr lang="en-US" altLang="ja-JP" sz="2800" dirty="0"/>
              <a:t>w</a:t>
            </a:r>
            <a:r>
              <a:rPr kumimoji="1" lang="en-US" altLang="ja-JP" sz="2800" dirty="0"/>
              <a:t>arehouse area and engine room</a:t>
            </a:r>
            <a:endParaRPr lang="en-US" altLang="ja-JP" sz="2800" dirty="0"/>
          </a:p>
          <a:p>
            <a:r>
              <a:rPr lang="en-US" altLang="ja-JP" dirty="0"/>
              <a:t>Image and photos</a:t>
            </a:r>
            <a:r>
              <a:rPr kumimoji="1" lang="en-US" altLang="ja-JP" dirty="0"/>
              <a:t>: JSTB (2022), Progress Report,</a:t>
            </a:r>
            <a:r>
              <a:rPr kumimoji="1" lang="en-US" altLang="ja-JP" i="1" dirty="0"/>
              <a:t> </a:t>
            </a:r>
            <a:r>
              <a:rPr kumimoji="1" lang="en-US" altLang="ja-JP" dirty="0"/>
              <a:t>p. 34.</a:t>
            </a:r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CB1235E-3320-78FE-6379-9A0705EDEC47}"/>
              </a:ext>
            </a:extLst>
          </p:cNvPr>
          <p:cNvSpPr/>
          <p:nvPr/>
        </p:nvSpPr>
        <p:spPr>
          <a:xfrm>
            <a:off x="5419725" y="878544"/>
            <a:ext cx="676275" cy="585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870E226-FE9F-47E4-D797-1DC00D3C1A9A}"/>
              </a:ext>
            </a:extLst>
          </p:cNvPr>
          <p:cNvSpPr/>
          <p:nvPr/>
        </p:nvSpPr>
        <p:spPr>
          <a:xfrm>
            <a:off x="10572750" y="878543"/>
            <a:ext cx="676275" cy="585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4105CC-6F02-48C9-AFE1-D8A743586F86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4799-F479-4761-BDF0-A44C61BD3559}"/>
              </a:ext>
            </a:extLst>
          </p:cNvPr>
          <p:cNvSpPr txBox="1"/>
          <p:nvPr/>
        </p:nvSpPr>
        <p:spPr>
          <a:xfrm>
            <a:off x="10221331" y="5578766"/>
            <a:ext cx="209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La Sorbonne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ソルボンヌ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F489F-96D0-49CF-DD91-A41ACDE2951D}"/>
              </a:ext>
            </a:extLst>
          </p:cNvPr>
          <p:cNvSpPr/>
          <p:nvPr/>
        </p:nvSpPr>
        <p:spPr>
          <a:xfrm>
            <a:off x="0" y="89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14</a:t>
            </a:r>
            <a:r>
              <a:rPr kumimoji="1" lang="en-US" altLang="ja-JP" b="1" dirty="0"/>
              <a:t>/20</a:t>
            </a:r>
            <a:endParaRPr kumimoji="1" lang="ja-JP" altLang="en-US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FDEB4E-B299-4767-A74C-4FD4646FBBC4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8EB928-3F3A-51DD-1D72-9339C942D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81"/>
          <a:stretch/>
        </p:blipFill>
        <p:spPr>
          <a:xfrm>
            <a:off x="141401" y="543941"/>
            <a:ext cx="5967495" cy="44993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7C2DD1-EB52-1921-0285-8B7E4CB64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" r="7258"/>
          <a:stretch/>
        </p:blipFill>
        <p:spPr>
          <a:xfrm>
            <a:off x="6246640" y="543940"/>
            <a:ext cx="5803959" cy="449939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AA4743-91E5-1606-CA5E-D6BBA348B959}"/>
              </a:ext>
            </a:extLst>
          </p:cNvPr>
          <p:cNvSpPr txBox="1"/>
          <p:nvPr/>
        </p:nvSpPr>
        <p:spPr>
          <a:xfrm>
            <a:off x="141401" y="5330923"/>
            <a:ext cx="11164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Several companies operate sightseeing tour boats in </a:t>
            </a:r>
            <a:r>
              <a:rPr lang="en-US" altLang="ja-JP" sz="2800" dirty="0" err="1"/>
              <a:t>Utoro</a:t>
            </a:r>
            <a:r>
              <a:rPr lang="en-US" altLang="ja-JP" sz="2800" dirty="0"/>
              <a:t> area.</a:t>
            </a:r>
          </a:p>
          <a:p>
            <a:r>
              <a:rPr kumimoji="1" lang="en-US" altLang="ja-JP" dirty="0"/>
              <a:t>Photo: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August 30, 2023 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28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b="1" dirty="0"/>
              <a:t>15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C8D409-77A9-4345-AC68-2A03CE18694E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3B3E94-29EC-CA07-9456-1931F7B08838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EF74C84-EEDB-4C29-2B5C-AB7FC039B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482" t="14445" r="10370" b="5843"/>
          <a:stretch/>
        </p:blipFill>
        <p:spPr>
          <a:xfrm>
            <a:off x="-5331" y="400707"/>
            <a:ext cx="8849861" cy="60180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4EED32-257B-189D-7F68-03A4F7A58E73}"/>
              </a:ext>
            </a:extLst>
          </p:cNvPr>
          <p:cNvSpPr txBox="1"/>
          <p:nvPr/>
        </p:nvSpPr>
        <p:spPr>
          <a:xfrm>
            <a:off x="5895976" y="2028825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EE38FD-8E69-BFF7-6A78-3C95C4B5E15E}"/>
              </a:ext>
            </a:extLst>
          </p:cNvPr>
          <p:cNvSpPr txBox="1"/>
          <p:nvPr/>
        </p:nvSpPr>
        <p:spPr>
          <a:xfrm>
            <a:off x="7134226" y="2048406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2B6925-F543-AA0E-7CB9-66184760B16E}"/>
              </a:ext>
            </a:extLst>
          </p:cNvPr>
          <p:cNvSpPr txBox="1"/>
          <p:nvPr/>
        </p:nvSpPr>
        <p:spPr>
          <a:xfrm>
            <a:off x="7134226" y="2887788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757C4D-0A88-DF04-9B3F-2D30CCFBE5CB}"/>
              </a:ext>
            </a:extLst>
          </p:cNvPr>
          <p:cNvSpPr txBox="1"/>
          <p:nvPr/>
        </p:nvSpPr>
        <p:spPr>
          <a:xfrm>
            <a:off x="2552701" y="3657051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47DA2-ED70-89DD-B826-F7AC298453C2}"/>
              </a:ext>
            </a:extLst>
          </p:cNvPr>
          <p:cNvSpPr txBox="1"/>
          <p:nvPr/>
        </p:nvSpPr>
        <p:spPr>
          <a:xfrm>
            <a:off x="3734367" y="3657051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47797E-D607-C947-5552-0D554FE9519A}"/>
              </a:ext>
            </a:extLst>
          </p:cNvPr>
          <p:cNvSpPr txBox="1"/>
          <p:nvPr/>
        </p:nvSpPr>
        <p:spPr>
          <a:xfrm>
            <a:off x="4910989" y="3656943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825B6D-D803-54F1-8610-D399DC61BDBD}"/>
              </a:ext>
            </a:extLst>
          </p:cNvPr>
          <p:cNvSpPr txBox="1"/>
          <p:nvPr/>
        </p:nvSpPr>
        <p:spPr>
          <a:xfrm>
            <a:off x="2628901" y="5037836"/>
            <a:ext cx="138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Canceled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FE5A5A-4398-EA6B-CB4D-34697732340E}"/>
              </a:ext>
            </a:extLst>
          </p:cNvPr>
          <p:cNvSpPr txBox="1"/>
          <p:nvPr/>
        </p:nvSpPr>
        <p:spPr>
          <a:xfrm>
            <a:off x="8844530" y="4468450"/>
            <a:ext cx="335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Operations are often canceled </a:t>
            </a:r>
          </a:p>
          <a:p>
            <a:r>
              <a:rPr lang="en-US" altLang="ja-JP" sz="2800" dirty="0"/>
              <a:t>due to the weather.</a:t>
            </a:r>
          </a:p>
          <a:p>
            <a:r>
              <a:rPr kumimoji="1" lang="en-US" altLang="ja-JP" dirty="0"/>
              <a:t>Photos: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August 29 and 30, 2023 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51DFF20-F8A9-12E2-8800-FC2C0984D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27" t="50000" r="21759" b="18645"/>
          <a:stretch/>
        </p:blipFill>
        <p:spPr>
          <a:xfrm>
            <a:off x="8844530" y="411992"/>
            <a:ext cx="3343560" cy="34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16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83187A-D8E0-4F8F-A55B-9F896B3E64E3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07B8DE3-8E33-F29C-FF28-4015743B89AA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098788-E37E-2916-6C03-A70714A0F179}"/>
              </a:ext>
            </a:extLst>
          </p:cNvPr>
          <p:cNvSpPr txBox="1"/>
          <p:nvPr/>
        </p:nvSpPr>
        <p:spPr>
          <a:xfrm>
            <a:off x="66675" y="4392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Teaching Scheme</a:t>
            </a:r>
            <a:endParaRPr lang="en-US" altLang="ja-JP" sz="3200" b="1" dirty="0"/>
          </a:p>
          <a:p>
            <a:r>
              <a:rPr kumimoji="1" lang="en-US" altLang="ja-JP" sz="3200" b="1" dirty="0"/>
              <a:t>1) Introduction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FCDC09-F293-970A-4430-FD615FE64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" y="1759212"/>
            <a:ext cx="6635213" cy="372718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4D97CD-31B5-EAE6-08AC-E8CD7FB331F4}"/>
              </a:ext>
            </a:extLst>
          </p:cNvPr>
          <p:cNvSpPr txBox="1"/>
          <p:nvPr/>
        </p:nvSpPr>
        <p:spPr>
          <a:xfrm>
            <a:off x="66674" y="563602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https://www.youtube.com/watch?v=wl6M9lpMmZw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089D239-0878-5AFB-944F-051E2BAF2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31" y="1759212"/>
            <a:ext cx="5254103" cy="37271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F7AB21-073C-8886-1999-007B24C2CFCE}"/>
              </a:ext>
            </a:extLst>
          </p:cNvPr>
          <p:cNvSpPr txBox="1"/>
          <p:nvPr/>
        </p:nvSpPr>
        <p:spPr>
          <a:xfrm>
            <a:off x="6804931" y="5565713"/>
            <a:ext cx="514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JSTB (2022), Explanatory Material about the Accident of Flooded Leisure Boat </a:t>
            </a:r>
            <a:r>
              <a:rPr kumimoji="1" lang="en-US" altLang="ja-JP" i="1" dirty="0" err="1"/>
              <a:t>KAZUⅠ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890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b="1" dirty="0"/>
              <a:t>17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440A3B-C0F4-4BD7-957B-82D3BF750B6C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0699D2-9C0B-A5E7-4E6D-0763F6A90CA8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C07309-E33A-B2B2-9B6C-27B0526C6B0B}"/>
              </a:ext>
            </a:extLst>
          </p:cNvPr>
          <p:cNvSpPr txBox="1"/>
          <p:nvPr/>
        </p:nvSpPr>
        <p:spPr>
          <a:xfrm>
            <a:off x="66675" y="439272"/>
            <a:ext cx="4943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Teaching Scheme</a:t>
            </a:r>
            <a:endParaRPr lang="en-US" altLang="ja-JP" sz="3200" b="1" dirty="0"/>
          </a:p>
          <a:p>
            <a:r>
              <a:rPr lang="en-US" altLang="ja-JP" sz="3200" b="1" dirty="0"/>
              <a:t>2</a:t>
            </a:r>
            <a:r>
              <a:rPr kumimoji="1" lang="en-US" altLang="ja-JP" sz="3200" b="1" dirty="0"/>
              <a:t>) Analysis</a:t>
            </a:r>
          </a:p>
          <a:p>
            <a:endParaRPr lang="en-US" altLang="ja-JP" sz="3200" b="1" dirty="0"/>
          </a:p>
          <a:p>
            <a:r>
              <a:rPr kumimoji="1" lang="ja-JP" altLang="en-US" sz="3200" b="1" dirty="0"/>
              <a:t>▷</a:t>
            </a:r>
            <a:r>
              <a:rPr lang="en-US" altLang="ja-JP" sz="3200" b="1" dirty="0"/>
              <a:t>I</a:t>
            </a:r>
            <a:r>
              <a:rPr kumimoji="1" lang="en-US" altLang="ja-JP" sz="3200" b="1" dirty="0"/>
              <a:t>ndividual thinking</a:t>
            </a:r>
          </a:p>
          <a:p>
            <a:r>
              <a:rPr lang="ja-JP" altLang="en-US" sz="3200" b="1" dirty="0"/>
              <a:t>▷</a:t>
            </a:r>
            <a:r>
              <a:rPr lang="en-US" altLang="ja-JP" sz="3200" b="1" dirty="0"/>
              <a:t>Think-pair-share</a:t>
            </a:r>
          </a:p>
          <a:p>
            <a:r>
              <a:rPr kumimoji="1" lang="ja-JP" altLang="en-US" sz="3200" b="1" dirty="0"/>
              <a:t>▷</a:t>
            </a:r>
            <a:r>
              <a:rPr lang="en-US" altLang="ja-JP" sz="3200" b="1" dirty="0"/>
              <a:t>G</a:t>
            </a:r>
            <a:r>
              <a:rPr kumimoji="1" lang="en-US" altLang="ja-JP" sz="3200" b="1" dirty="0"/>
              <a:t>roup talk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6810F8-B35E-D9AE-9EBB-0FFE9ED86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596153"/>
            <a:ext cx="7429499" cy="495299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75E8CD-D5DA-009A-6C23-A43D43AF8B94}"/>
              </a:ext>
            </a:extLst>
          </p:cNvPr>
          <p:cNvSpPr txBox="1"/>
          <p:nvPr/>
        </p:nvSpPr>
        <p:spPr>
          <a:xfrm>
            <a:off x="4566670" y="5541959"/>
            <a:ext cx="76253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 classroom in Wakayama KOSEN</a:t>
            </a:r>
          </a:p>
          <a:p>
            <a:r>
              <a:rPr kumimoji="1" lang="en-US" altLang="ja-JP" dirty="0"/>
              <a:t>Photos: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May 15, 2023 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01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5983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18/20</a:t>
            </a:r>
            <a:endParaRPr kumimoji="1" lang="ja-JP" altLang="en-US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CC04A3-EEFA-FCF3-C967-147CF364D0B1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　　　　　　　　　　　　　　　　　　　　　　　　　　　　　　　　　　　　　　　　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36633F-CE04-EB00-CA9B-346514974EC1}"/>
              </a:ext>
            </a:extLst>
          </p:cNvPr>
          <p:cNvSpPr/>
          <p:nvPr/>
        </p:nvSpPr>
        <p:spPr>
          <a:xfrm>
            <a:off x="0" y="422981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D8FEEC-069D-96BD-F77C-88F1C7329FA0}"/>
              </a:ext>
            </a:extLst>
          </p:cNvPr>
          <p:cNvSpPr txBox="1"/>
          <p:nvPr/>
        </p:nvSpPr>
        <p:spPr>
          <a:xfrm>
            <a:off x="66675" y="439272"/>
            <a:ext cx="5124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Teaching Scheme</a:t>
            </a:r>
            <a:endParaRPr lang="en-US" altLang="ja-JP" sz="3200" b="1" dirty="0"/>
          </a:p>
          <a:p>
            <a:r>
              <a:rPr kumimoji="1" lang="en-US" altLang="ja-JP" sz="3200" b="1" dirty="0"/>
              <a:t>3) Discussion</a:t>
            </a:r>
          </a:p>
          <a:p>
            <a:endParaRPr lang="en-US" altLang="ja-JP" sz="3200" b="1" dirty="0"/>
          </a:p>
          <a:p>
            <a:r>
              <a:rPr kumimoji="1" lang="ja-JP" altLang="en-US" sz="3200" b="1" dirty="0"/>
              <a:t>▷</a:t>
            </a:r>
            <a:r>
              <a:rPr lang="en-US" altLang="ja-JP" sz="3200" b="1" dirty="0"/>
              <a:t>Debate</a:t>
            </a:r>
            <a:endParaRPr kumimoji="1" lang="en-US" altLang="ja-JP" sz="3200" b="1" dirty="0"/>
          </a:p>
          <a:p>
            <a:r>
              <a:rPr lang="ja-JP" altLang="en-US" sz="3200" b="1" dirty="0"/>
              <a:t>▷</a:t>
            </a:r>
            <a:r>
              <a:rPr lang="en-US" altLang="ja-JP" sz="3200" b="1" dirty="0"/>
              <a:t>Presentation</a:t>
            </a:r>
          </a:p>
          <a:p>
            <a:r>
              <a:rPr kumimoji="1" lang="ja-JP" altLang="en-US" sz="3200" b="1" dirty="0"/>
              <a:t>▷</a:t>
            </a:r>
            <a:r>
              <a:rPr lang="en-US" altLang="ja-JP" sz="3200" b="1" dirty="0"/>
              <a:t>Communication paper</a:t>
            </a:r>
            <a:endParaRPr kumimoji="1" lang="en-US" altLang="ja-JP" sz="32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CDA9DB9-FE05-21FD-D25D-14EFAD82AC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95" y="665069"/>
            <a:ext cx="7070630" cy="47137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3F9AC8-F133-4ADF-396C-DE149BD321DA}"/>
              </a:ext>
            </a:extLst>
          </p:cNvPr>
          <p:cNvSpPr txBox="1"/>
          <p:nvPr/>
        </p:nvSpPr>
        <p:spPr>
          <a:xfrm>
            <a:off x="4428565" y="5541959"/>
            <a:ext cx="77634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 presentation session in Wakayama KOSEN</a:t>
            </a:r>
          </a:p>
          <a:p>
            <a:r>
              <a:rPr kumimoji="1" lang="en-US" altLang="ja-JP" dirty="0"/>
              <a:t>Photos: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October 27, 2021 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145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B6C092-5524-8203-D635-974E487F75EA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598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01/20</a:t>
            </a:r>
            <a:endParaRPr kumimoji="1" lang="ja-JP" altLang="en-US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40D34C-6178-E3CF-72BF-E83669651B1B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4A1B564-5293-F1BE-FCF3-134C5ED1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" t="1778" r="1013" b="1965"/>
          <a:stretch/>
        </p:blipFill>
        <p:spPr>
          <a:xfrm>
            <a:off x="1371599" y="546847"/>
            <a:ext cx="9448801" cy="527124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FB606D-5DE0-AD3A-824D-D33BF63443B0}"/>
              </a:ext>
            </a:extLst>
          </p:cNvPr>
          <p:cNvSpPr txBox="1"/>
          <p:nvPr/>
        </p:nvSpPr>
        <p:spPr>
          <a:xfrm>
            <a:off x="2245656" y="5925687"/>
            <a:ext cx="770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NHK reported the accident 3 hours after the sinking.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600186-9E10-F271-3EDB-73155AC30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" t="1778" r="1013" b="1965"/>
          <a:stretch/>
        </p:blipFill>
        <p:spPr>
          <a:xfrm>
            <a:off x="1371596" y="546847"/>
            <a:ext cx="9448801" cy="52712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E4F09A-515D-8AD5-8452-06C80EC85980}"/>
              </a:ext>
            </a:extLst>
          </p:cNvPr>
          <p:cNvSpPr txBox="1"/>
          <p:nvPr/>
        </p:nvSpPr>
        <p:spPr>
          <a:xfrm>
            <a:off x="1645022" y="981867"/>
            <a:ext cx="9305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Outline of the accident</a:t>
            </a:r>
          </a:p>
          <a:p>
            <a:endParaRPr lang="en-US" altLang="ja-JP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kumimoji="1"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Analysis</a:t>
            </a:r>
          </a:p>
          <a:p>
            <a:endParaRPr lang="en-US" altLang="ja-JP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kumimoji="1"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Discussion</a:t>
            </a:r>
          </a:p>
          <a:p>
            <a:endParaRPr lang="en-US" altLang="ja-JP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kumimoji="1"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Teaching Scheme</a:t>
            </a:r>
          </a:p>
          <a:p>
            <a:endParaRPr lang="en-US" altLang="ja-JP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kumimoji="1"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</a:t>
            </a:r>
            <a:r>
              <a:rPr lang="en-US" altLang="ja-JP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About the case study</a:t>
            </a:r>
            <a:endParaRPr kumimoji="1" lang="ja-JP" altLang="en-US" sz="4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3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5983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19/20</a:t>
            </a:r>
            <a:endParaRPr kumimoji="1" lang="ja-JP" altLang="en-US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CC04A3-EEFA-FCF3-C967-147CF364D0B1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　　　　　　　　　　　　　　　　　　　　　　　　　　　　　　　　　　　　　　　　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14A726-34A8-45CF-F645-EC9DB58616B0}"/>
              </a:ext>
            </a:extLst>
          </p:cNvPr>
          <p:cNvSpPr/>
          <p:nvPr/>
        </p:nvSpPr>
        <p:spPr>
          <a:xfrm>
            <a:off x="0" y="422981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84682B-FDEA-96D7-1F9D-580E0FE4631F}"/>
              </a:ext>
            </a:extLst>
          </p:cNvPr>
          <p:cNvSpPr txBox="1"/>
          <p:nvPr/>
        </p:nvSpPr>
        <p:spPr>
          <a:xfrm>
            <a:off x="233082" y="583747"/>
            <a:ext cx="5584731" cy="5550456"/>
          </a:xfrm>
          <a:prstGeom prst="roundRect">
            <a:avLst/>
          </a:prstGeom>
          <a:solidFill>
            <a:srgbClr val="E2F0D9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/>
              <a:t>Classical cases</a:t>
            </a:r>
          </a:p>
          <a:p>
            <a:endParaRPr lang="en-US" altLang="ja-JP" sz="2800" dirty="0"/>
          </a:p>
          <a:p>
            <a:r>
              <a:rPr lang="en-US" altLang="ja-JP" sz="2800" dirty="0"/>
              <a:t>-a</a:t>
            </a:r>
            <a:r>
              <a:rPr kumimoji="1" lang="en-US" altLang="ja-JP" sz="2800" dirty="0"/>
              <a:t>mple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-accessible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-helpful</a:t>
            </a:r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endParaRPr kumimoji="1"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E7DDA2-3665-3397-55CE-904BAB0C6C11}"/>
              </a:ext>
            </a:extLst>
          </p:cNvPr>
          <p:cNvSpPr txBox="1"/>
          <p:nvPr/>
        </p:nvSpPr>
        <p:spPr>
          <a:xfrm>
            <a:off x="6033247" y="583746"/>
            <a:ext cx="5925671" cy="5550456"/>
          </a:xfrm>
          <a:prstGeom prst="roundRect">
            <a:avLst/>
          </a:prstGeom>
          <a:solidFill>
            <a:srgbClr val="DEEBF7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/>
              <a:t>Latest cases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-stimulate students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-immune to the fixed viewpoint</a:t>
            </a:r>
          </a:p>
          <a:p>
            <a:endParaRPr kumimoji="1" lang="en-US" altLang="ja-JP" sz="2800" dirty="0"/>
          </a:p>
          <a:p>
            <a:r>
              <a:rPr lang="en-US" altLang="ja-JP" sz="2800" dirty="0"/>
              <a:t>-enable students to acquire information timely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223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C63A29-E346-9E2C-6181-1B89A94D14A6}"/>
              </a:ext>
            </a:extLst>
          </p:cNvPr>
          <p:cNvSpPr/>
          <p:nvPr/>
        </p:nvSpPr>
        <p:spPr>
          <a:xfrm>
            <a:off x="0" y="422981"/>
            <a:ext cx="12192000" cy="601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-2" y="-353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20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AC8532-F6F7-4EC3-8A7B-05437F8C4CE4}"/>
              </a:ext>
            </a:extLst>
          </p:cNvPr>
          <p:cNvSpPr/>
          <p:nvPr/>
        </p:nvSpPr>
        <p:spPr>
          <a:xfrm>
            <a:off x="15101" y="636908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9B7C652-4A4B-E5DB-F17D-B021BC6E75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98" y="586633"/>
            <a:ext cx="5700104" cy="405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B479A8-8094-7F93-74A7-4A67DA5E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9" y="586633"/>
            <a:ext cx="6080899" cy="4032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4A83BA-6D53-D691-0C26-14E433200328}"/>
              </a:ext>
            </a:extLst>
          </p:cNvPr>
          <p:cNvSpPr txBox="1"/>
          <p:nvPr/>
        </p:nvSpPr>
        <p:spPr>
          <a:xfrm>
            <a:off x="136998" y="4789797"/>
            <a:ext cx="1191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JTSB issued the final report of the accident on September 4, 2023.</a:t>
            </a:r>
          </a:p>
        </p:txBody>
      </p:sp>
    </p:spTree>
    <p:extLst>
      <p:ext uri="{BB962C8B-B14F-4D97-AF65-F5344CB8AC3E}">
        <p14:creationId xmlns:p14="http://schemas.microsoft.com/office/powerpoint/2010/main" val="136799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2270FA4-F476-CFB4-9FA0-E21BDC1AA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27" t="29074" r="3686" b="4383"/>
          <a:stretch/>
        </p:blipFill>
        <p:spPr bwMode="auto">
          <a:xfrm>
            <a:off x="-2" y="-23397"/>
            <a:ext cx="12192002" cy="64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38565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C52BBA-E3C6-4E7C-9DD4-25E2E5035662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9A17B3-017F-6F96-1122-B60EC683BB8F}"/>
              </a:ext>
            </a:extLst>
          </p:cNvPr>
          <p:cNvSpPr txBox="1"/>
          <p:nvPr/>
        </p:nvSpPr>
        <p:spPr>
          <a:xfrm>
            <a:off x="76200" y="4396350"/>
            <a:ext cx="5108761" cy="1938992"/>
          </a:xfrm>
          <a:prstGeom prst="rect">
            <a:avLst/>
          </a:prstGeom>
          <a:solidFill>
            <a:srgbClr val="DEEBF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Thank you for listening.</a:t>
            </a:r>
          </a:p>
          <a:p>
            <a:endParaRPr lang="en-US" altLang="ja-JP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ja-JP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SHIMURA Yukinori</a:t>
            </a:r>
            <a:endParaRPr kumimoji="1" lang="en-US" altLang="ja-JP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ja-JP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shimura@wakayama-nct.ac.jp</a:t>
            </a:r>
            <a:endParaRPr kumimoji="1" lang="en-US" altLang="ja-JP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035945-5A83-4A8A-A468-E623875D7382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F0B234-BAE0-6FE6-E923-65185B364ED9}"/>
              </a:ext>
            </a:extLst>
          </p:cNvPr>
          <p:cNvSpPr/>
          <p:nvPr/>
        </p:nvSpPr>
        <p:spPr>
          <a:xfrm>
            <a:off x="0" y="598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02/20</a:t>
            </a:r>
            <a:endParaRPr kumimoji="1" lang="ja-JP" altLang="en-US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E8633D-AD7D-2BE8-E91A-BAC66741F624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8B78D5-89EC-1DA2-8640-191AE9F0A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3" t="15083" r="11223" b="15271"/>
          <a:stretch/>
        </p:blipFill>
        <p:spPr>
          <a:xfrm>
            <a:off x="376517" y="901039"/>
            <a:ext cx="5629836" cy="50559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2D2884-735F-EA81-D84F-2287BA91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78" y="1209961"/>
            <a:ext cx="1597552" cy="1721500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51DC5D8A-E3F2-F8C5-0B74-D47185EEF66B}"/>
              </a:ext>
            </a:extLst>
          </p:cNvPr>
          <p:cNvSpPr/>
          <p:nvPr/>
        </p:nvSpPr>
        <p:spPr>
          <a:xfrm>
            <a:off x="9803876" y="2806831"/>
            <a:ext cx="829172" cy="744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A7A25-3C3E-DE6B-E815-70DDF8CDC037}"/>
              </a:ext>
            </a:extLst>
          </p:cNvPr>
          <p:cNvSpPr txBox="1"/>
          <p:nvPr/>
        </p:nvSpPr>
        <p:spPr>
          <a:xfrm>
            <a:off x="857838" y="5730084"/>
            <a:ext cx="5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The Japanese archipelago</a:t>
            </a:r>
            <a:endParaRPr kumimoji="1" lang="ja-JP" altLang="en-US" sz="3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E25503-55D2-3A1E-72E3-023203BA64B6}"/>
              </a:ext>
            </a:extLst>
          </p:cNvPr>
          <p:cNvSpPr txBox="1"/>
          <p:nvPr/>
        </p:nvSpPr>
        <p:spPr>
          <a:xfrm>
            <a:off x="9115716" y="2040199"/>
            <a:ext cx="240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>
                <a:solidFill>
                  <a:srgbClr val="FF0000"/>
                </a:solidFill>
              </a:rPr>
              <a:t>Shiretoko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29414 0.2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030FB9-885C-DAD8-01CF-FED2E60F1417}"/>
              </a:ext>
            </a:extLst>
          </p:cNvPr>
          <p:cNvSpPr/>
          <p:nvPr/>
        </p:nvSpPr>
        <p:spPr>
          <a:xfrm>
            <a:off x="-1" y="428988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F0B234-BAE0-6FE6-E923-65185B364ED9}"/>
              </a:ext>
            </a:extLst>
          </p:cNvPr>
          <p:cNvSpPr/>
          <p:nvPr/>
        </p:nvSpPr>
        <p:spPr>
          <a:xfrm>
            <a:off x="0" y="598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03/20</a:t>
            </a:r>
            <a:endParaRPr kumimoji="1" lang="ja-JP" altLang="en-US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E8633D-AD7D-2BE8-E91A-BAC66741F624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C59FBC-39FC-2344-D788-F9CB85A09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4" r="5191"/>
          <a:stretch/>
        </p:blipFill>
        <p:spPr>
          <a:xfrm>
            <a:off x="40846" y="535849"/>
            <a:ext cx="6480797" cy="47601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8B375C0-DB64-5300-C6DF-211E125F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85"/>
          <a:stretch/>
        </p:blipFill>
        <p:spPr>
          <a:xfrm>
            <a:off x="6559297" y="535849"/>
            <a:ext cx="5591857" cy="47601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67A27C-A0B9-86F2-91F2-7546929B944C}"/>
              </a:ext>
            </a:extLst>
          </p:cNvPr>
          <p:cNvSpPr txBox="1"/>
          <p:nvPr/>
        </p:nvSpPr>
        <p:spPr>
          <a:xfrm>
            <a:off x="40847" y="5463423"/>
            <a:ext cx="10624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Shiretoko</a:t>
            </a:r>
            <a:r>
              <a:rPr kumimoji="1" lang="en-US" altLang="ja-JP" sz="2800" dirty="0"/>
              <a:t> Peninsula is a popular tourism spo</a:t>
            </a:r>
            <a:r>
              <a:rPr lang="en-US" altLang="ja-JP" sz="2800" dirty="0"/>
              <a:t>t with rich nature.</a:t>
            </a:r>
          </a:p>
          <a:p>
            <a:r>
              <a:rPr kumimoji="1" lang="en-US" altLang="ja-JP" dirty="0"/>
              <a:t>Photo: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August 30, 2023 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9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B6C092-5524-8203-D635-974E487F75EA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E1539A-D748-4E2D-81A6-C0D8EDFA0657}"/>
              </a:ext>
            </a:extLst>
          </p:cNvPr>
          <p:cNvSpPr/>
          <p:nvPr/>
        </p:nvSpPr>
        <p:spPr>
          <a:xfrm>
            <a:off x="0" y="598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04/20</a:t>
            </a:r>
            <a:endParaRPr kumimoji="1" lang="ja-JP" altLang="en-US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40D34C-6178-E3CF-72BF-E83669651B1B}"/>
              </a:ext>
            </a:extLst>
          </p:cNvPr>
          <p:cNvSpPr/>
          <p:nvPr/>
        </p:nvSpPr>
        <p:spPr>
          <a:xfrm>
            <a:off x="0" y="6412739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ja-JP" sz="1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7041F3-DA18-5495-8AD5-3034CD42D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50"/>
          <a:stretch/>
        </p:blipFill>
        <p:spPr>
          <a:xfrm>
            <a:off x="1" y="439272"/>
            <a:ext cx="12191999" cy="52141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5330DA-CD08-0127-4039-48164A467A6D}"/>
              </a:ext>
            </a:extLst>
          </p:cNvPr>
          <p:cNvSpPr txBox="1"/>
          <p:nvPr/>
        </p:nvSpPr>
        <p:spPr>
          <a:xfrm>
            <a:off x="162218" y="5629886"/>
            <a:ext cx="52572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Utoro</a:t>
            </a:r>
            <a:r>
              <a:rPr kumimoji="1" lang="en-US" altLang="ja-JP" sz="2800" dirty="0"/>
              <a:t> Port in Shari Town</a:t>
            </a:r>
          </a:p>
          <a:p>
            <a:r>
              <a:rPr kumimoji="1" lang="en-US" altLang="ja-JP" dirty="0"/>
              <a:t>Photo: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 August 30, 2023 </a:t>
            </a:r>
            <a:r>
              <a:rPr kumimoji="1"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3672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05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C81E27-E44D-4C2C-AF1F-4FB0DF93FB55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28CB71-CC3F-3B6F-4211-65CC8CA4553D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B48C950-EC3E-E9CA-B50B-2E809FECA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" t="1121" r="1658" b="1745"/>
          <a:stretch/>
        </p:blipFill>
        <p:spPr>
          <a:xfrm>
            <a:off x="0" y="419989"/>
            <a:ext cx="5810250" cy="601802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E1BF2D-7C53-2800-B11D-C45653354253}"/>
              </a:ext>
            </a:extLst>
          </p:cNvPr>
          <p:cNvSpPr txBox="1"/>
          <p:nvPr/>
        </p:nvSpPr>
        <p:spPr>
          <a:xfrm>
            <a:off x="381000" y="5995627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Utoro</a:t>
            </a:r>
            <a:r>
              <a:rPr kumimoji="1" lang="en-US" altLang="ja-JP" sz="2000" dirty="0"/>
              <a:t> Port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568104-8164-4D73-A28E-5027DA313AB1}"/>
              </a:ext>
            </a:extLst>
          </p:cNvPr>
          <p:cNvSpPr txBox="1"/>
          <p:nvPr/>
        </p:nvSpPr>
        <p:spPr>
          <a:xfrm>
            <a:off x="4343400" y="543100"/>
            <a:ext cx="160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Cape </a:t>
            </a:r>
            <a:r>
              <a:rPr kumimoji="1" lang="en-US" altLang="ja-JP" sz="2000" dirty="0" err="1"/>
              <a:t>Shiretoko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8EA4F0-84AA-E4A7-A790-289AAB4DD35D}"/>
              </a:ext>
            </a:extLst>
          </p:cNvPr>
          <p:cNvSpPr txBox="1"/>
          <p:nvPr/>
        </p:nvSpPr>
        <p:spPr>
          <a:xfrm>
            <a:off x="3657602" y="2578720"/>
            <a:ext cx="229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Kashuni</a:t>
            </a:r>
            <a:r>
              <a:rPr kumimoji="1" lang="en-US" altLang="ja-JP" sz="2000" dirty="0"/>
              <a:t>-no-</a:t>
            </a:r>
            <a:r>
              <a:rPr lang="en-US" altLang="ja-JP" sz="2000" dirty="0"/>
              <a:t>T</a:t>
            </a:r>
            <a:r>
              <a:rPr kumimoji="1" lang="en-US" altLang="ja-JP" sz="2000" dirty="0"/>
              <a:t>aki Falls</a:t>
            </a:r>
            <a:endParaRPr kumimoji="1"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69A423-2685-09A1-7324-DE59717278F2}"/>
              </a:ext>
            </a:extLst>
          </p:cNvPr>
          <p:cNvSpPr txBox="1"/>
          <p:nvPr/>
        </p:nvSpPr>
        <p:spPr>
          <a:xfrm>
            <a:off x="3038475" y="2474892"/>
            <a:ext cx="73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×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38AA7E-C19D-6379-23A5-C69BEDE442EC}"/>
              </a:ext>
            </a:extLst>
          </p:cNvPr>
          <p:cNvSpPr txBox="1"/>
          <p:nvPr/>
        </p:nvSpPr>
        <p:spPr>
          <a:xfrm>
            <a:off x="614366" y="1970954"/>
            <a:ext cx="304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The spot where </a:t>
            </a:r>
            <a:r>
              <a:rPr kumimoji="1" lang="en-US" altLang="ja-JP" sz="2400" i="1" dirty="0">
                <a:solidFill>
                  <a:srgbClr val="FF0000"/>
                </a:solidFill>
              </a:rPr>
              <a:t>KAZU Ⅰ </a:t>
            </a:r>
            <a:r>
              <a:rPr kumimoji="1" lang="en-US" altLang="ja-JP" sz="2400" dirty="0">
                <a:solidFill>
                  <a:srgbClr val="FF0000"/>
                </a:solidFill>
              </a:rPr>
              <a:t>was found.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4E637C-4ED6-718A-BB08-5B64C625E586}"/>
              </a:ext>
            </a:extLst>
          </p:cNvPr>
          <p:cNvSpPr txBox="1"/>
          <p:nvPr/>
        </p:nvSpPr>
        <p:spPr>
          <a:xfrm>
            <a:off x="5953126" y="5514681"/>
            <a:ext cx="48003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Route map</a:t>
            </a:r>
          </a:p>
          <a:p>
            <a:r>
              <a:rPr kumimoji="1" lang="en-US" altLang="ja-JP" dirty="0"/>
              <a:t>JSTB (2022), Progress Report, p. 15.</a:t>
            </a:r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CA903C9-28AF-819B-E20D-FB5C83B42F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0" y="400706"/>
            <a:ext cx="6381750" cy="425449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107B51-30C9-4B43-ED9A-8E36575C2574}"/>
              </a:ext>
            </a:extLst>
          </p:cNvPr>
          <p:cNvSpPr txBox="1"/>
          <p:nvPr/>
        </p:nvSpPr>
        <p:spPr>
          <a:xfrm>
            <a:off x="6943725" y="3063562"/>
            <a:ext cx="90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×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4ADDAF-7DD6-A463-155B-E8C1F32BDE21}"/>
              </a:ext>
            </a:extLst>
          </p:cNvPr>
          <p:cNvSpPr txBox="1"/>
          <p:nvPr/>
        </p:nvSpPr>
        <p:spPr>
          <a:xfrm>
            <a:off x="7191375" y="4715611"/>
            <a:ext cx="50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Photo: Shimura Yukinori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August 30, 2023</a:t>
            </a:r>
            <a:r>
              <a:rPr kumimoji="1"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3572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BF958EB-B8E1-8289-ED43-3E7F6330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3" b="13943"/>
          <a:stretch/>
        </p:blipFill>
        <p:spPr>
          <a:xfrm>
            <a:off x="1" y="439272"/>
            <a:ext cx="12192000" cy="597945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-8350" y="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06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9BFCC9-147C-4F45-B228-B18808635B22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1CF4BE-A811-2456-A2A7-3BDB7A234D33}"/>
              </a:ext>
            </a:extLst>
          </p:cNvPr>
          <p:cNvSpPr txBox="1"/>
          <p:nvPr/>
        </p:nvSpPr>
        <p:spPr>
          <a:xfrm>
            <a:off x="552450" y="2899076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600" dirty="0"/>
          </a:p>
          <a:p>
            <a:r>
              <a:rPr lang="en-US" altLang="ja-JP" sz="3200" b="1" dirty="0"/>
              <a:t>3) Compliance with the codes of safety and management</a:t>
            </a:r>
          </a:p>
          <a:p>
            <a:endParaRPr lang="en-US" altLang="ja-JP" sz="1600" b="1" dirty="0"/>
          </a:p>
          <a:p>
            <a:r>
              <a:rPr lang="en-US" altLang="ja-JP" sz="3200" b="1" dirty="0"/>
              <a:t>4) Effectiveness of inspection</a:t>
            </a:r>
          </a:p>
          <a:p>
            <a:endParaRPr lang="en-US" altLang="ja-JP" sz="1600" b="1" dirty="0"/>
          </a:p>
          <a:p>
            <a:r>
              <a:rPr lang="en-US" altLang="ja-JP" sz="3200" b="1" dirty="0"/>
              <a:t>5) Lifesaving equipment and telecommunication device</a:t>
            </a:r>
          </a:p>
          <a:p>
            <a:endParaRPr lang="en-US" altLang="ja-JP" sz="1600" b="1" dirty="0"/>
          </a:p>
          <a:p>
            <a:r>
              <a:rPr lang="en-US" altLang="ja-JP" sz="3200" b="1" dirty="0"/>
              <a:t>6) Framework of search and rescue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1841E2-0383-3F24-499E-7B08329F07FC}"/>
              </a:ext>
            </a:extLst>
          </p:cNvPr>
          <p:cNvSpPr txBox="1"/>
          <p:nvPr/>
        </p:nvSpPr>
        <p:spPr>
          <a:xfrm>
            <a:off x="552450" y="639970"/>
            <a:ext cx="12192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Six factors of the accident</a:t>
            </a:r>
          </a:p>
          <a:p>
            <a:endParaRPr lang="en-US" altLang="ja-JP" sz="3200" b="1" dirty="0"/>
          </a:p>
          <a:p>
            <a:pPr marL="514350" indent="-514350">
              <a:buAutoNum type="arabicParenR"/>
            </a:pPr>
            <a:r>
              <a:rPr lang="en-US" altLang="ja-JP" sz="3200" b="1" dirty="0"/>
              <a:t>Hull structure</a:t>
            </a:r>
          </a:p>
          <a:p>
            <a:pPr marL="514350" indent="-514350">
              <a:buAutoNum type="arabicParenR"/>
            </a:pPr>
            <a:endParaRPr lang="en-US" altLang="ja-JP" sz="1600" b="1" dirty="0"/>
          </a:p>
          <a:p>
            <a:r>
              <a:rPr lang="en-US" altLang="ja-JP" sz="3200" b="1" dirty="0"/>
              <a:t>2) Judgment on the departure</a:t>
            </a:r>
          </a:p>
        </p:txBody>
      </p:sp>
    </p:spTree>
    <p:extLst>
      <p:ext uri="{BB962C8B-B14F-4D97-AF65-F5344CB8AC3E}">
        <p14:creationId xmlns:p14="http://schemas.microsoft.com/office/powerpoint/2010/main" val="2499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6FCC832-C6EB-0D38-BFD5-63E254884938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-11737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07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4105CC-6F02-48C9-AFE1-D8A743586F86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C192D9-4368-3EDE-AD79-4BAB06718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" t="2975" r="1539" b="12690"/>
          <a:stretch/>
        </p:blipFill>
        <p:spPr>
          <a:xfrm>
            <a:off x="1022182" y="527271"/>
            <a:ext cx="10147633" cy="50032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7C0983-F86C-6EB3-3EC2-863842C895D5}"/>
              </a:ext>
            </a:extLst>
          </p:cNvPr>
          <p:cNvSpPr txBox="1"/>
          <p:nvPr/>
        </p:nvSpPr>
        <p:spPr>
          <a:xfrm>
            <a:off x="928703" y="5617325"/>
            <a:ext cx="108769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/>
              <a:t>KAZU Ⅰ </a:t>
            </a:r>
            <a:r>
              <a:rPr kumimoji="1" lang="en-US" altLang="ja-JP" sz="2800" dirty="0"/>
              <a:t>(19 tons, 570kW)  before the accident</a:t>
            </a:r>
            <a:r>
              <a:rPr lang="en-US" altLang="ja-JP" sz="2800" dirty="0"/>
              <a:t>.</a:t>
            </a:r>
          </a:p>
          <a:p>
            <a:r>
              <a:rPr kumimoji="1" lang="en-US" altLang="ja-JP" dirty="0"/>
              <a:t>Photo: JSTB (2022), Progress Report</a:t>
            </a:r>
            <a:r>
              <a:rPr kumimoji="1" lang="en-US" altLang="ja-JP" i="1" dirty="0"/>
              <a:t>, </a:t>
            </a:r>
            <a:r>
              <a:rPr kumimoji="1" lang="en-US" altLang="ja-JP" dirty="0"/>
              <a:t>p. 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183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FC6223-A4A4-4C3E-AC68-0B155AF10097}"/>
              </a:ext>
            </a:extLst>
          </p:cNvPr>
          <p:cNvSpPr/>
          <p:nvPr/>
        </p:nvSpPr>
        <p:spPr>
          <a:xfrm>
            <a:off x="0" y="0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1886BA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57B5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/>
              <a:t>08</a:t>
            </a:r>
            <a:r>
              <a:rPr kumimoji="1" lang="en-US" altLang="ja-JP" b="1" dirty="0"/>
              <a:t>/20</a:t>
            </a:r>
            <a:endParaRPr kumimoji="1" lang="en-US" altLang="ja-JP" sz="1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761628-E0EA-4247-80D2-C7D66EA0070C}"/>
              </a:ext>
            </a:extLst>
          </p:cNvPr>
          <p:cNvSpPr/>
          <p:nvPr/>
        </p:nvSpPr>
        <p:spPr>
          <a:xfrm>
            <a:off x="0" y="6418728"/>
            <a:ext cx="12192000" cy="439272"/>
          </a:xfrm>
          <a:prstGeom prst="rect">
            <a:avLst/>
          </a:prstGeom>
          <a:gradFill flip="none" rotWithShape="1">
            <a:gsLst>
              <a:gs pos="0">
                <a:srgbClr val="57B547"/>
              </a:gs>
              <a:gs pos="50000">
                <a:srgbClr val="1886BA">
                  <a:tint val="44500"/>
                  <a:satMod val="160000"/>
                </a:srgbClr>
              </a:gs>
              <a:gs pos="100000">
                <a:srgbClr val="1886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1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4B68AF0-EC23-4FBB-946E-4BCF574E4D44}"/>
              </a:ext>
            </a:extLst>
          </p:cNvPr>
          <p:cNvSpPr/>
          <p:nvPr/>
        </p:nvSpPr>
        <p:spPr>
          <a:xfrm>
            <a:off x="-1" y="400707"/>
            <a:ext cx="12192000" cy="601802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4D3454E-18A9-985F-CC8B-6C5B1C429B08}"/>
              </a:ext>
            </a:extLst>
          </p:cNvPr>
          <p:cNvSpPr txBox="1"/>
          <p:nvPr/>
        </p:nvSpPr>
        <p:spPr>
          <a:xfrm>
            <a:off x="-2" y="5523170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Water intruding from the hatch into compartment and engine room</a:t>
            </a:r>
          </a:p>
          <a:p>
            <a:r>
              <a:rPr kumimoji="1" lang="en-US" altLang="ja-JP" dirty="0"/>
              <a:t>JSTB (2022), Explanatory Material about the Accident of Flooded Leisure Boat </a:t>
            </a:r>
            <a:r>
              <a:rPr kumimoji="1" lang="en-US" altLang="ja-JP" i="1" dirty="0" err="1"/>
              <a:t>KAZUⅠ</a:t>
            </a:r>
            <a:r>
              <a:rPr kumimoji="1" lang="en-US" altLang="ja-JP" dirty="0"/>
              <a:t>, p. 21.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009CB78-60F6-25EC-25BD-6D4D7C152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" t="4608" r="3578" b="20089"/>
          <a:stretch/>
        </p:blipFill>
        <p:spPr>
          <a:xfrm>
            <a:off x="0" y="400707"/>
            <a:ext cx="12191998" cy="50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601</Words>
  <Application>Microsoft Office PowerPoint</Application>
  <PresentationFormat>ワイド画面</PresentationFormat>
  <Paragraphs>150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SHIMURA Yuki</dc:creator>
  <cp:lastModifiedBy>Yuki SHIMURA</cp:lastModifiedBy>
  <cp:revision>315</cp:revision>
  <dcterms:created xsi:type="dcterms:W3CDTF">2022-01-06T00:42:28Z</dcterms:created>
  <dcterms:modified xsi:type="dcterms:W3CDTF">2023-09-12T14:18:58Z</dcterms:modified>
</cp:coreProperties>
</file>